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9" r:id="rId3"/>
    <p:sldId id="256" r:id="rId5"/>
    <p:sldId id="473" r:id="rId6"/>
    <p:sldId id="474" r:id="rId7"/>
    <p:sldId id="475" r:id="rId8"/>
    <p:sldId id="538" r:id="rId9"/>
    <p:sldId id="476" r:id="rId10"/>
    <p:sldId id="598" r:id="rId11"/>
    <p:sldId id="477" r:id="rId12"/>
    <p:sldId id="478" r:id="rId13"/>
    <p:sldId id="479" r:id="rId14"/>
    <p:sldId id="657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488" r:id="rId24"/>
    <p:sldId id="489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4" r:id="rId39"/>
    <p:sldId id="505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14" r:id="rId48"/>
    <p:sldId id="515" r:id="rId49"/>
    <p:sldId id="516" r:id="rId50"/>
    <p:sldId id="517" r:id="rId51"/>
    <p:sldId id="518" r:id="rId52"/>
    <p:sldId id="519" r:id="rId53"/>
    <p:sldId id="520" r:id="rId54"/>
    <p:sldId id="521" r:id="rId55"/>
    <p:sldId id="522" r:id="rId56"/>
    <p:sldId id="523" r:id="rId57"/>
    <p:sldId id="524" r:id="rId58"/>
    <p:sldId id="525" r:id="rId59"/>
    <p:sldId id="526" r:id="rId60"/>
    <p:sldId id="713" r:id="rId61"/>
    <p:sldId id="527" r:id="rId62"/>
    <p:sldId id="528" r:id="rId63"/>
    <p:sldId id="529" r:id="rId64"/>
    <p:sldId id="530" r:id="rId65"/>
    <p:sldId id="531" r:id="rId66"/>
    <p:sldId id="532" r:id="rId67"/>
    <p:sldId id="533" r:id="rId68"/>
    <p:sldId id="534" r:id="rId69"/>
    <p:sldId id="535" r:id="rId70"/>
    <p:sldId id="537" r:id="rId71"/>
    <p:sldId id="724" r:id="rId72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569"/>
  </p:normalViewPr>
  <p:slideViewPr>
    <p:cSldViewPr showGuides="1">
      <p:cViewPr varScale="1">
        <p:scale>
          <a:sx n="50" d="100"/>
          <a:sy n="50" d="100"/>
        </p:scale>
        <p:origin x="-1908" y="-90"/>
      </p:cViewPr>
      <p:guideLst>
        <p:guide orient="horz" pos="22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7" Type="http://schemas.openxmlformats.org/officeDocument/2006/relationships/image" Target="../media/image9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24.vml.rels><?xml version="1.0" encoding="UTF-8" standalone="yes"?>
<Relationships xmlns="http://schemas.openxmlformats.org/package/2006/relationships"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25.vml.rels><?xml version="1.0" encoding="UTF-8" standalone="yes"?>
<Relationships xmlns="http://schemas.openxmlformats.org/package/2006/relationships"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6802" name="页眉占位符 7680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20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6803" name="日期占位符 7680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2052" name="幻灯片图像占位符 76803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文本占位符 7680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6806" name="页脚占位符 7680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6807" name="灯片编号占位符 7680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1pPr>
    <a:lvl2pPr marL="457200" lvl="1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2pPr>
    <a:lvl3pPr marL="914400" lvl="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3pPr>
    <a:lvl4pPr marL="1371600" lvl="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4pPr>
    <a:lvl5pPr marL="1828800" lvl="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方正大黑简体" panose="02010601030101010101" pitchFamily="2" charset="-122"/>
        <a:ea typeface="方正大黑简体" panose="02010601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日期占位符 2"/>
          <p:cNvSpPr txBox="1">
            <a:spLocks noGrp="1"/>
          </p:cNvSpPr>
          <p:nvPr/>
        </p:nvSpPr>
        <p:spPr>
          <a:xfrm>
            <a:off x="3883025" y="0"/>
            <a:ext cx="2971800" cy="4556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0" algn="r"/>
            <a:fld id="{BB962C8B-B14F-4D97-AF65-F5344CB8AC3E}" type="datetime1"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9" name="灯片编号占位符 6"/>
          <p:cNvSpPr txBox="1">
            <a:spLocks noGrp="1"/>
          </p:cNvSpPr>
          <p:nvPr/>
        </p:nvSpPr>
        <p:spPr>
          <a:xfrm>
            <a:off x="3883025" y="8683625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0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</p:spPr>
      </p:sp>
      <p:sp>
        <p:nvSpPr>
          <p:cNvPr id="4101" name="Rectangle 3"/>
          <p:cNvSpPr>
            <a:spLocks noGrp="1"/>
          </p:cNvSpPr>
          <p:nvPr>
            <p:ph type="body"/>
          </p:nvPr>
        </p:nvSpPr>
        <p:spPr>
          <a:xfrm>
            <a:off x="684213" y="4341813"/>
            <a:ext cx="5486400" cy="4114800"/>
          </a:xfrm>
        </p:spPr>
        <p:txBody>
          <a:bodyPr wrap="square" lIns="91440" tIns="45720" rIns="91440" bIns="45720" anchor="ctr"/>
          <a:p>
            <a:pPr lvl="0" eaLnBrk="1" hangingPunct="1"/>
            <a:endParaRPr lang="zh-CN" altLang="en-US" dirty="0"/>
          </a:p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C000F-2993-4EBF-BFB3-5FB5DE03DB4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763"/>
            <a:ext cx="2057400" cy="630396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763"/>
            <a:ext cx="6052930" cy="630396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8650" y="4076700"/>
            <a:ext cx="78867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2028825"/>
            <a:ext cx="3992563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、文本和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0" y="2028825"/>
            <a:ext cx="3992563" cy="2011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0" y="4192588"/>
            <a:ext cx="3992563" cy="20129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27038" y="549275"/>
            <a:ext cx="8259762" cy="5656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27038" y="2028825"/>
            <a:ext cx="8137525" cy="417671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549275"/>
            <a:ext cx="8229600" cy="884238"/>
          </a:xfrm>
        </p:spPr>
        <p:txBody>
          <a:bodyPr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27038" y="2028825"/>
            <a:ext cx="3992562" cy="201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0" y="2028825"/>
            <a:ext cx="3992563" cy="201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27038" y="4192588"/>
            <a:ext cx="3992562" cy="20129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000" y="4192588"/>
            <a:ext cx="3992563" cy="20129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8050"/>
            <a:ext cx="4032504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908050"/>
            <a:ext cx="4032504" cy="5400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63489"/>
          <p:cNvSpPr>
            <a:spLocks noGrp="1"/>
          </p:cNvSpPr>
          <p:nvPr>
            <p:ph type="title"/>
          </p:nvPr>
        </p:nvSpPr>
        <p:spPr>
          <a:xfrm>
            <a:off x="457200" y="4763"/>
            <a:ext cx="8229600" cy="7207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63490"/>
          <p:cNvSpPr>
            <a:spLocks noGrp="1"/>
          </p:cNvSpPr>
          <p:nvPr>
            <p:ph type="body"/>
          </p:nvPr>
        </p:nvSpPr>
        <p:spPr>
          <a:xfrm>
            <a:off x="457200" y="908050"/>
            <a:ext cx="8229600" cy="54006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3492" name="日期占位符 63491"/>
          <p:cNvSpPr>
            <a:spLocks noGrp="1"/>
          </p:cNvSpPr>
          <p:nvPr>
            <p:ph type="dt" sz="half" idx="2"/>
          </p:nvPr>
        </p:nvSpPr>
        <p:spPr>
          <a:xfrm>
            <a:off x="1588" y="6453188"/>
            <a:ext cx="2133600" cy="4048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3493" name="页脚占位符 63492"/>
          <p:cNvSpPr>
            <a:spLocks noGrp="1"/>
          </p:cNvSpPr>
          <p:nvPr>
            <p:ph type="ftr" sz="quarter" idx="3"/>
          </p:nvPr>
        </p:nvSpPr>
        <p:spPr>
          <a:xfrm>
            <a:off x="3135313" y="6453188"/>
            <a:ext cx="2895600" cy="4048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 dirty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endParaRPr>
          </a:p>
        </p:txBody>
      </p:sp>
      <p:sp>
        <p:nvSpPr>
          <p:cNvPr id="63494" name="灯片编号占位符 63493"/>
          <p:cNvSpPr>
            <a:spLocks noGrp="1"/>
          </p:cNvSpPr>
          <p:nvPr>
            <p:ph type="sldNum" sz="quarter" idx="4"/>
          </p:nvPr>
        </p:nvSpPr>
        <p:spPr>
          <a:xfrm>
            <a:off x="7002463" y="6453188"/>
            <a:ext cx="2133600" cy="4048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Arial" panose="020B0604020202020204" pitchFamily="34" charset="0"/>
                <a:ea typeface="方正大黑简体" panose="02010601030101010101" pitchFamily="2" charset="-122"/>
                <a:cs typeface="+mn-ea"/>
              </a:rPr>
            </a:fld>
            <a:endParaRPr lang="zh-CN" altLang="en-US" sz="1400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方正大黑简体" panose="02010601030101010101" pitchFamily="2" charset="-122"/>
          <a:ea typeface="方正大黑简体" panose="02010601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wmf"/><Relationship Id="rId3" Type="http://schemas.openxmlformats.org/officeDocument/2006/relationships/oleObject" Target="../embeddings/oleObject15.bin"/><Relationship Id="rId2" Type="http://schemas.openxmlformats.org/officeDocument/2006/relationships/oleObject" Target="../embeddings/oleObject14.bin"/><Relationship Id="rId1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wmf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9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18.bin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wmf"/><Relationship Id="rId2" Type="http://schemas.openxmlformats.org/officeDocument/2006/relationships/oleObject" Target="../embeddings/oleObject21.bin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3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2.wmf"/><Relationship Id="rId1" Type="http://schemas.openxmlformats.org/officeDocument/2006/relationships/oleObject" Target="../embeddings/oleObject22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36.wmf"/><Relationship Id="rId1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41.png"/><Relationship Id="rId3" Type="http://schemas.openxmlformats.org/officeDocument/2006/relationships/image" Target="../media/image40.wmf"/><Relationship Id="rId2" Type="http://schemas.openxmlformats.org/officeDocument/2006/relationships/oleObject" Target="../embeddings/oleObject29.bin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wmf"/><Relationship Id="rId1" Type="http://schemas.openxmlformats.org/officeDocument/2006/relationships/oleObject" Target="../embeddings/oleObject30.bin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2.bin"/><Relationship Id="rId3" Type="http://schemas.openxmlformats.org/officeDocument/2006/relationships/image" Target="../media/image46.wmf"/><Relationship Id="rId2" Type="http://schemas.openxmlformats.org/officeDocument/2006/relationships/oleObject" Target="../embeddings/oleObject31.bin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48.wmf"/><Relationship Id="rId1" Type="http://schemas.openxmlformats.org/officeDocument/2006/relationships/oleObject" Target="../embeddings/oleObject33.bin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wmf"/><Relationship Id="rId1" Type="http://schemas.openxmlformats.org/officeDocument/2006/relationships/oleObject" Target="../embeddings/oleObject35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oleObject" Target="../embeddings/oleObject3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oleObject" Target="../embeddings/oleObject37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oleObject" Target="../embeddings/oleObject38.bin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wmf"/><Relationship Id="rId2" Type="http://schemas.openxmlformats.org/officeDocument/2006/relationships/oleObject" Target="../embeddings/oleObject39.bin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1.bin"/><Relationship Id="rId3" Type="http://schemas.openxmlformats.org/officeDocument/2006/relationships/image" Target="../media/image57.wmf"/><Relationship Id="rId2" Type="http://schemas.openxmlformats.org/officeDocument/2006/relationships/oleObject" Target="../embeddings/oleObject40.bin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3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1.wmf"/><Relationship Id="rId6" Type="http://schemas.openxmlformats.org/officeDocument/2006/relationships/oleObject" Target="../embeddings/oleObject44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43.bin"/><Relationship Id="rId3" Type="http://schemas.openxmlformats.org/officeDocument/2006/relationships/image" Target="../media/image59.wmf"/><Relationship Id="rId2" Type="http://schemas.openxmlformats.org/officeDocument/2006/relationships/oleObject" Target="../embeddings/oleObject42.bin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9.bin"/><Relationship Id="rId8" Type="http://schemas.openxmlformats.org/officeDocument/2006/relationships/image" Target="../media/image65.wmf"/><Relationship Id="rId7" Type="http://schemas.openxmlformats.org/officeDocument/2006/relationships/oleObject" Target="../embeddings/oleObject48.bin"/><Relationship Id="rId6" Type="http://schemas.openxmlformats.org/officeDocument/2006/relationships/image" Target="../media/image64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63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62.wmf"/><Relationship Id="rId15" Type="http://schemas.openxmlformats.org/officeDocument/2006/relationships/vmlDrawing" Target="../drawings/vmlDrawing24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55.png"/><Relationship Id="rId12" Type="http://schemas.openxmlformats.org/officeDocument/2006/relationships/image" Target="../media/image67.wmf"/><Relationship Id="rId11" Type="http://schemas.openxmlformats.org/officeDocument/2006/relationships/oleObject" Target="../embeddings/oleObject50.bin"/><Relationship Id="rId10" Type="http://schemas.openxmlformats.org/officeDocument/2006/relationships/image" Target="../media/image66.wmf"/><Relationship Id="rId1" Type="http://schemas.openxmlformats.org/officeDocument/2006/relationships/oleObject" Target="../embeddings/oleObject45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.bin"/><Relationship Id="rId8" Type="http://schemas.openxmlformats.org/officeDocument/2006/relationships/image" Target="../media/image72.wmf"/><Relationship Id="rId7" Type="http://schemas.openxmlformats.org/officeDocument/2006/relationships/oleObject" Target="../embeddings/oleObject54.bin"/><Relationship Id="rId6" Type="http://schemas.openxmlformats.org/officeDocument/2006/relationships/image" Target="../media/image71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70.w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69.wmf"/><Relationship Id="rId15" Type="http://schemas.openxmlformats.org/officeDocument/2006/relationships/vmlDrawing" Target="../drawings/vmlDrawing25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75.png"/><Relationship Id="rId12" Type="http://schemas.openxmlformats.org/officeDocument/2006/relationships/image" Target="../media/image74.wmf"/><Relationship Id="rId11" Type="http://schemas.openxmlformats.org/officeDocument/2006/relationships/oleObject" Target="../embeddings/oleObject56.bin"/><Relationship Id="rId10" Type="http://schemas.openxmlformats.org/officeDocument/2006/relationships/image" Target="../media/image73.wmf"/><Relationship Id="rId1" Type="http://schemas.openxmlformats.org/officeDocument/2006/relationships/oleObject" Target="../embeddings/oleObject51.bin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2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wmf"/><Relationship Id="rId1" Type="http://schemas.openxmlformats.org/officeDocument/2006/relationships/oleObject" Target="../embeddings/oleObject57.bin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59.bin"/><Relationship Id="rId3" Type="http://schemas.openxmlformats.org/officeDocument/2006/relationships/image" Target="../media/image79.wmf"/><Relationship Id="rId2" Type="http://schemas.openxmlformats.org/officeDocument/2006/relationships/oleObject" Target="../embeddings/oleObject58.bin"/><Relationship Id="rId1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0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9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wmf"/><Relationship Id="rId1" Type="http://schemas.openxmlformats.org/officeDocument/2006/relationships/oleObject" Target="../embeddings/oleObject60.bin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wmf"/><Relationship Id="rId1" Type="http://schemas.openxmlformats.org/officeDocument/2006/relationships/oleObject" Target="../embeddings/oleObject61.bin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wmf"/><Relationship Id="rId2" Type="http://schemas.openxmlformats.org/officeDocument/2006/relationships/oleObject" Target="../embeddings/oleObject62.bin"/><Relationship Id="rId1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wmf"/><Relationship Id="rId1" Type="http://schemas.openxmlformats.org/officeDocument/2006/relationships/oleObject" Target="../embeddings/oleObject63.bin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0.png"/><Relationship Id="rId2" Type="http://schemas.openxmlformats.org/officeDocument/2006/relationships/image" Target="../media/image89.wmf"/><Relationship Id="rId1" Type="http://schemas.openxmlformats.org/officeDocument/2006/relationships/oleObject" Target="../embeddings/oleObject64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wmf"/><Relationship Id="rId1" Type="http://schemas.openxmlformats.org/officeDocument/2006/relationships/oleObject" Target="../embeddings/oleObject65.bin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w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92.wmf"/><Relationship Id="rId1" Type="http://schemas.openxmlformats.org/officeDocument/2006/relationships/oleObject" Target="../embeddings/oleObject66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wmf"/><Relationship Id="rId1" Type="http://schemas.openxmlformats.org/officeDocument/2006/relationships/oleObject" Target="../embeddings/oleObject6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6.v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70.bin"/><Relationship Id="rId3" Type="http://schemas.openxmlformats.org/officeDocument/2006/relationships/image" Target="../media/image96.wmf"/><Relationship Id="rId2" Type="http://schemas.openxmlformats.org/officeDocument/2006/relationships/oleObject" Target="../embeddings/oleObject69.bin"/><Relationship Id="rId1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wmf"/><Relationship Id="rId2" Type="http://schemas.openxmlformats.org/officeDocument/2006/relationships/oleObject" Target="../embeddings/oleObject71.bin"/><Relationship Id="rId1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5.png"/><Relationship Id="rId4" Type="http://schemas.openxmlformats.org/officeDocument/2006/relationships/image" Target="../media/image102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101.wmf"/><Relationship Id="rId1" Type="http://schemas.openxmlformats.org/officeDocument/2006/relationships/oleObject" Target="../embeddings/oleObject72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jpeg"/><Relationship Id="rId8" Type="http://schemas.openxmlformats.org/officeDocument/2006/relationships/hyperlink" Target="http://images.google.com/imgres?imgurl=www.leopardlogic.com/images/soc.jpg&amp;imgrefurl=http://www.leopardlogic.com/technology.html&amp;h=285&amp;w=400&amp;prev=/images?q=soc&amp;start=60&amp;svnum=10&amp;hl=zh-CN&amp;lr=&amp;ie=UTF-8&amp;oe=UTF-8&amp;sa=N" TargetMode="External"/><Relationship Id="rId7" Type="http://schemas.openxmlformats.org/officeDocument/2006/relationships/image" Target="../media/image107.jpeg"/><Relationship Id="rId6" Type="http://schemas.openxmlformats.org/officeDocument/2006/relationships/hyperlink" Target="http://www.hamtronics.com/images/ic.jpg" TargetMode="External"/><Relationship Id="rId5" Type="http://schemas.openxmlformats.org/officeDocument/2006/relationships/image" Target="../media/image106.png"/><Relationship Id="rId4" Type="http://schemas.openxmlformats.org/officeDocument/2006/relationships/hyperlink" Target="http://www.interfacebus.com/programmable_chip.gif" TargetMode="External"/><Relationship Id="rId3" Type="http://schemas.openxmlformats.org/officeDocument/2006/relationships/image" Target="../media/image105.jpeg"/><Relationship Id="rId2" Type="http://schemas.openxmlformats.org/officeDocument/2006/relationships/hyperlink" Target="http://www.nec.com.sg/ss/asic.jpg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4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wmf"/><Relationship Id="rId1" Type="http://schemas.openxmlformats.org/officeDocument/2006/relationships/oleObject" Target="../embeddings/oleObject74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2.png"/><Relationship Id="rId2" Type="http://schemas.openxmlformats.org/officeDocument/2006/relationships/oleObject" Target="../embeddings/oleObject75.bin"/><Relationship Id="rId1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5.wmf"/><Relationship Id="rId3" Type="http://schemas.openxmlformats.org/officeDocument/2006/relationships/oleObject" Target="../embeddings/oleObject76.bin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8.wmf"/><Relationship Id="rId2" Type="http://schemas.openxmlformats.org/officeDocument/2006/relationships/oleObject" Target="../embeddings/oleObject77.bin"/><Relationship Id="rId1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79.bin"/><Relationship Id="rId3" Type="http://schemas.openxmlformats.org/officeDocument/2006/relationships/image" Target="../media/image121.wmf"/><Relationship Id="rId2" Type="http://schemas.openxmlformats.org/officeDocument/2006/relationships/oleObject" Target="../embeddings/oleObject78.bin"/><Relationship Id="rId1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黄布倒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777240"/>
            <a:ext cx="9168130" cy="5675630"/>
          </a:xfrm>
          <a:prstGeom prst="rect">
            <a:avLst/>
          </a:prstGeom>
        </p:spPr>
      </p:pic>
      <p:grpSp>
        <p:nvGrpSpPr>
          <p:cNvPr id="3074" name="组合 3074"/>
          <p:cNvGrpSpPr/>
          <p:nvPr/>
        </p:nvGrpSpPr>
        <p:grpSpPr>
          <a:xfrm rot="10800000">
            <a:off x="7413625" y="5162550"/>
            <a:ext cx="1655763" cy="1630363"/>
            <a:chOff x="0" y="0"/>
            <a:chExt cx="1063" cy="1086"/>
          </a:xfrm>
        </p:grpSpPr>
        <p:sp>
          <p:nvSpPr>
            <p:cNvPr id="3075" name="Rectangle 19"/>
            <p:cNvSpPr/>
            <p:nvPr/>
          </p:nvSpPr>
          <p:spPr>
            <a:xfrm>
              <a:off x="0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6" name="Rectangle 20"/>
            <p:cNvSpPr/>
            <p:nvPr/>
          </p:nvSpPr>
          <p:spPr>
            <a:xfrm>
              <a:off x="295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7" name="Rectangle 21"/>
            <p:cNvSpPr/>
            <p:nvPr/>
          </p:nvSpPr>
          <p:spPr>
            <a:xfrm>
              <a:off x="567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8" name="Rectangle 22"/>
            <p:cNvSpPr/>
            <p:nvPr/>
          </p:nvSpPr>
          <p:spPr>
            <a:xfrm>
              <a:off x="0" y="286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9" name="Rectangle 23"/>
            <p:cNvSpPr/>
            <p:nvPr/>
          </p:nvSpPr>
          <p:spPr>
            <a:xfrm>
              <a:off x="295" y="286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0" name="Rectangle 24"/>
            <p:cNvSpPr/>
            <p:nvPr/>
          </p:nvSpPr>
          <p:spPr>
            <a:xfrm>
              <a:off x="567" y="286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1" name="Rectangle 25"/>
            <p:cNvSpPr/>
            <p:nvPr/>
          </p:nvSpPr>
          <p:spPr>
            <a:xfrm>
              <a:off x="839" y="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2" name="Rectangle 26"/>
            <p:cNvSpPr/>
            <p:nvPr/>
          </p:nvSpPr>
          <p:spPr>
            <a:xfrm>
              <a:off x="295" y="569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3" name="Rectangle 27"/>
            <p:cNvSpPr/>
            <p:nvPr/>
          </p:nvSpPr>
          <p:spPr>
            <a:xfrm>
              <a:off x="0" y="569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4" name="Rectangle 28"/>
            <p:cNvSpPr/>
            <p:nvPr/>
          </p:nvSpPr>
          <p:spPr>
            <a:xfrm>
              <a:off x="0" y="859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indent="0" eaLnBrk="0" hangingPunct="0"/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085" name="Rectangle 3"/>
          <p:cNvSpPr/>
          <p:nvPr/>
        </p:nvSpPr>
        <p:spPr>
          <a:xfrm>
            <a:off x="1108075" y="6405563"/>
            <a:ext cx="7086600" cy="381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0"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创艺简中圆" pitchFamily="2" charset="-122"/>
              <a:sym typeface="Arial" panose="020B0604020202020204" pitchFamily="34" charset="0"/>
            </a:endParaRPr>
          </a:p>
        </p:txBody>
      </p:sp>
      <p:sp>
        <p:nvSpPr>
          <p:cNvPr id="2049" name="文本框 11271"/>
          <p:cNvSpPr txBox="1"/>
          <p:nvPr/>
        </p:nvSpPr>
        <p:spPr>
          <a:xfrm>
            <a:off x="4463415" y="90170"/>
            <a:ext cx="4438650" cy="230695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数字逻辑</a:t>
            </a:r>
            <a:endParaRPr kumimoji="0" lang="zh-CN" altLang="en-US" sz="40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Digital  Logic</a:t>
            </a:r>
            <a:endParaRPr kumimoji="0" lang="en-US" altLang="zh-CN" sz="28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主讲：折（</a:t>
            </a: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sh</a:t>
            </a: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é</a:t>
            </a:r>
            <a:r>
              <a:rPr kumimoji="0" lang="en-US" altLang="en-US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）建章</a:t>
            </a:r>
            <a:endParaRPr kumimoji="0" lang="en-US" altLang="en-US" sz="2800" b="1" i="0" u="none" strike="noStrike" kern="1200" cap="none" spc="0" normalizeH="0" baseline="0" noProof="1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交流群：558559427</a:t>
            </a:r>
            <a:endParaRPr kumimoji="0" lang="en-US" altLang="zh-CN" sz="2000" b="1" i="0" u="none" strike="noStrike" kern="1200" cap="none" spc="0" normalizeH="0" baseline="0" noProof="1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  </a:t>
            </a:r>
            <a:r>
              <a:rPr kumimoji="0" lang="en-US" altLang="en-US" sz="2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2</a:t>
            </a:r>
            <a:r>
              <a:rPr kumimoji="0" lang="en-US" altLang="zh-CN" sz="2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019</a:t>
            </a:r>
            <a:r>
              <a:rPr kumimoji="0" lang="en-US" altLang="en-US" sz="2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年9月24</a:t>
            </a: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ang="5400000" scaled="0"/>
                </a:gra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ea"/>
              </a:rPr>
              <a:t>日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e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-48577"/>
            <a:ext cx="8229600" cy="884237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设计举例：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idx="1"/>
          </p:nvPr>
        </p:nvSpPr>
        <p:spPr>
          <a:xfrm>
            <a:off x="387033" y="714375"/>
            <a:ext cx="8393112" cy="48958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抽象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输入变量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zh-CN" alt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红（</a:t>
            </a:r>
            <a:r>
              <a:rPr lang="en-US" altLang="zh-CN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zh-CN" alt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zh-CN" altLang="en-US" smtClean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黄（</a:t>
            </a:r>
            <a:r>
              <a:rPr lang="en-US" altLang="zh-CN" smtClean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zh-CN" altLang="en-US" smtClean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zh-CN" altLang="en-US" smtClean="0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绿（</a:t>
            </a:r>
            <a:r>
              <a:rPr lang="en-US" altLang="zh-CN" smtClean="0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</a:t>
            </a:r>
            <a:r>
              <a:rPr lang="zh-CN" altLang="en-US" smtClean="0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smtClean="0">
              <a:solidFill>
                <a:srgbClr val="00CC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1</a:t>
            </a:r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为灯亮 </a:t>
            </a:r>
            <a:r>
              <a:rPr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 </a:t>
            </a:r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为灯灭</a:t>
            </a:r>
            <a:endParaRPr lang="zh-CN" altLang="en-US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输出变量：</a:t>
            </a:r>
            <a:endParaRPr lang="en-US" altLang="zh-CN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故障信号（</a:t>
            </a:r>
            <a:r>
              <a:rPr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Z</a:t>
            </a:r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1</a:t>
            </a:r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为故障状态、</a:t>
            </a:r>
            <a:r>
              <a:rPr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正常</a:t>
            </a:r>
            <a:endParaRPr lang="en-US" altLang="zh-CN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  </a:t>
            </a:r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写出逻辑表达式</a:t>
            </a:r>
            <a:endParaRPr lang="en-US" altLang="zh-CN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3928" name="Group 88"/>
          <p:cNvGraphicFramePr>
            <a:graphicFrameLocks noGrp="1"/>
          </p:cNvGraphicFramePr>
          <p:nvPr/>
        </p:nvGraphicFramePr>
        <p:xfrm>
          <a:off x="6228080" y="899160"/>
          <a:ext cx="2552065" cy="4937125"/>
        </p:xfrm>
        <a:graphic>
          <a:graphicData uri="http://schemas.openxmlformats.org/drawingml/2006/table">
            <a:tbl>
              <a:tblPr/>
              <a:tblGrid>
                <a:gridCol w="511810"/>
                <a:gridCol w="661035"/>
                <a:gridCol w="461645"/>
                <a:gridCol w="917575"/>
              </a:tblGrid>
              <a:tr h="8223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输入变量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输出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R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CC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G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CC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Z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3912" name="Object 72"/>
          <p:cNvGraphicFramePr>
            <a:graphicFrameLocks noChangeAspect="1"/>
          </p:cNvGraphicFramePr>
          <p:nvPr/>
        </p:nvGraphicFramePr>
        <p:xfrm>
          <a:off x="274955" y="5463858"/>
          <a:ext cx="576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公式" r:id="rId1" imgW="65532000" imgH="4876800" progId="Equation.3">
                  <p:embed/>
                </p:oleObj>
              </mc:Choice>
              <mc:Fallback>
                <p:oleObj name="公式" r:id="rId1" imgW="65532000" imgH="4876800" progId="Equation.3">
                  <p:embed/>
                  <p:pic>
                    <p:nvPicPr>
                      <p:cNvPr id="0" name="Object 7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4955" y="5463858"/>
                        <a:ext cx="5765800" cy="444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设计举例：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3107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045845"/>
            <a:ext cx="8393112" cy="48958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选用小规模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SSI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器件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化简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03177" name="Picture 7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87900" y="1052513"/>
            <a:ext cx="3671888" cy="226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对象 1"/>
          <p:cNvGraphicFramePr/>
          <p:nvPr/>
        </p:nvGraphicFramePr>
        <p:xfrm>
          <a:off x="217805" y="3450590"/>
          <a:ext cx="8667750" cy="2430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11410950" imgH="3152775" progId="Paint.Picture">
                  <p:embed/>
                </p:oleObj>
              </mc:Choice>
              <mc:Fallback>
                <p:oleObj name="" r:id="rId2" imgW="11410950" imgH="31527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805" y="3450590"/>
                        <a:ext cx="8667750" cy="2430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3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3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0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设计举例：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3107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045845"/>
            <a:ext cx="8393112" cy="48958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5.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画出逻辑图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03182" name="Picture 78" descr="4-2-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5605" y="1663065"/>
            <a:ext cx="4765675" cy="272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3184" name="Picture 80" descr="4-2-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4955" y="3590290"/>
            <a:ext cx="4530090" cy="267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3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3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3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3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3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-48577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4.4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若干常用组合逻辑电路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5893" name="Rectangle 5"/>
          <p:cNvSpPr>
            <a:spLocks noGrp="1" noChangeArrowheads="1"/>
          </p:cNvSpPr>
          <p:nvPr>
            <p:ph idx="1"/>
          </p:nvPr>
        </p:nvSpPr>
        <p:spPr>
          <a:xfrm>
            <a:off x="395288" y="888048"/>
            <a:ext cx="8137525" cy="45767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4.4.1 </a:t>
            </a:r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编码器</a:t>
            </a:r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编码：将输入的每个高</a:t>
            </a:r>
            <a:r>
              <a:rPr lang="en-US" altLang="zh-CN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低电平信号变成一个对应的二进制代码</a:t>
            </a:r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普通编码器</a:t>
            </a:r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优先编码器</a:t>
            </a:r>
            <a:endParaRPr lang="zh-CN" altLang="en-US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5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5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65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-41910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一、普通编码器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049973"/>
            <a:ext cx="2808287" cy="2087562"/>
          </a:xfrm>
        </p:spPr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特点：任何时刻只允许输入一个编码信号。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位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二进制普通编码器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6794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34925" y="3655695"/>
            <a:ext cx="3168650" cy="2857500"/>
          </a:xfrm>
          <a:noFill/>
        </p:spPr>
      </p:pic>
      <p:graphicFrame>
        <p:nvGraphicFramePr>
          <p:cNvPr id="168066" name="Group 130"/>
          <p:cNvGraphicFramePr>
            <a:graphicFrameLocks noGrp="1"/>
          </p:cNvGraphicFramePr>
          <p:nvPr/>
        </p:nvGraphicFramePr>
        <p:xfrm>
          <a:off x="3348038" y="843280"/>
          <a:ext cx="5616575" cy="4392615"/>
        </p:xfrm>
        <a:graphic>
          <a:graphicData uri="http://schemas.openxmlformats.org/drawingml/2006/table">
            <a:tbl>
              <a:tblPr/>
              <a:tblGrid>
                <a:gridCol w="511175"/>
                <a:gridCol w="509587"/>
                <a:gridCol w="511175"/>
                <a:gridCol w="511175"/>
                <a:gridCol w="482600"/>
                <a:gridCol w="538163"/>
                <a:gridCol w="509587"/>
                <a:gridCol w="511175"/>
                <a:gridCol w="511175"/>
                <a:gridCol w="509588"/>
                <a:gridCol w="511175"/>
              </a:tblGrid>
              <a:tr h="417513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    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入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出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5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7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8061" name="Object 125"/>
          <p:cNvGraphicFramePr>
            <a:graphicFrameLocks noChangeAspect="1"/>
          </p:cNvGraphicFramePr>
          <p:nvPr/>
        </p:nvGraphicFramePr>
        <p:xfrm>
          <a:off x="2762250" y="5384483"/>
          <a:ext cx="63817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公式" r:id="rId2" imgW="66141600" imgH="11582400" progId="Equation.3">
                  <p:embed/>
                </p:oleObj>
              </mc:Choice>
              <mc:Fallback>
                <p:oleObj name="公式" r:id="rId2" imgW="66141600" imgH="11582400" progId="Equation.3">
                  <p:embed/>
                  <p:pic>
                    <p:nvPicPr>
                      <p:cNvPr id="0" name="Object 125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62250" y="5384483"/>
                        <a:ext cx="6381750" cy="11144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250825" y="620713"/>
            <a:ext cx="8229600" cy="884237"/>
          </a:xfrm>
        </p:spPr>
        <p:txBody>
          <a:bodyPr/>
          <a:lstStyle/>
          <a:p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利用无关项化简，得：</a:t>
            </a:r>
            <a:endParaRPr lang="zh-CN" altLang="en-US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386" name="Rectangle 3"/>
          <p:cNvGraphicFramePr>
            <a:graphicFrameLocks noGrp="1"/>
          </p:cNvGraphicFramePr>
          <p:nvPr>
            <p:ph sz="quarter" idx="1"/>
          </p:nvPr>
        </p:nvGraphicFramePr>
        <p:xfrm>
          <a:off x="1789113" y="2398713"/>
          <a:ext cx="12700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Equation" r:id="rId1" imgW="0" imgH="0" progId="Equation.3">
                  <p:embed/>
                </p:oleObj>
              </mc:Choice>
              <mc:Fallback>
                <p:oleObj name="Equation" r:id="rId1" imgW="0" imgH="0" progId="Equation.3">
                  <p:embed/>
                  <p:pic>
                    <p:nvPicPr>
                      <p:cNvPr id="0" name="Rectangle 3"/>
                      <p:cNvPicPr>
                        <a:picLocks noGrp="1"/>
                      </p:cNvPicPr>
                      <p:nvPr/>
                    </p:nvPicPr>
                    <p:blipFill>
                      <a:blip/>
                    </p:blipFill>
                    <p:spPr>
                      <a:xfrm>
                        <a:off x="1789113" y="2398713"/>
                        <a:ext cx="1270000" cy="1270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Rectangle 4"/>
          <p:cNvGraphicFramePr>
            <a:graphicFrameLocks noGrp="1"/>
          </p:cNvGraphicFramePr>
          <p:nvPr>
            <p:ph sz="quarter" idx="2"/>
          </p:nvPr>
        </p:nvGraphicFramePr>
        <p:xfrm>
          <a:off x="5932488" y="2398713"/>
          <a:ext cx="12700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2" imgW="0" imgH="0" progId="Equation.3">
                  <p:embed/>
                </p:oleObj>
              </mc:Choice>
              <mc:Fallback>
                <p:oleObj name="Equation" r:id="rId2" imgW="0" imgH="0" progId="Equation.3">
                  <p:embed/>
                  <p:pic>
                    <p:nvPicPr>
                      <p:cNvPr id="0" name="Rectangle 4"/>
                      <p:cNvPicPr>
                        <a:picLocks noGrp="1"/>
                      </p:cNvPicPr>
                      <p:nvPr/>
                    </p:nvPicPr>
                    <p:blipFill>
                      <a:blip/>
                    </p:blipFill>
                    <p:spPr>
                      <a:xfrm>
                        <a:off x="5932488" y="2398713"/>
                        <a:ext cx="1270000" cy="1270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5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79438" y="1916113"/>
          <a:ext cx="3476625" cy="185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公式" r:id="rId3" imgW="30784800" imgH="16459200" progId="Equation.3">
                  <p:embed/>
                </p:oleObj>
              </mc:Choice>
              <mc:Fallback>
                <p:oleObj name="公式" r:id="rId3" imgW="30784800" imgH="16459200" progId="Equation.3">
                  <p:embed/>
                  <p:pic>
                    <p:nvPicPr>
                      <p:cNvPr id="0" name="Object 5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438" y="1916113"/>
                        <a:ext cx="3476625" cy="18589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8972" name="Picture 12" descr="4-3-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/>
          <a:srcRect/>
          <a:stretch>
            <a:fillRect/>
          </a:stretch>
        </p:blipFill>
        <p:spPr>
          <a:xfrm>
            <a:off x="4284663" y="1916113"/>
            <a:ext cx="4032250" cy="320198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6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37782"/>
            <a:ext cx="8229600" cy="884237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二、优先编码器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2720" y="983615"/>
            <a:ext cx="2879725" cy="4897438"/>
          </a:xfrm>
        </p:spPr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特点：允许同时输入两个以上的编码信号，但只对其中优先权最高的一个进行编码。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-3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线优先编码器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（设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优先权最高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…I</a:t>
            </a:r>
            <a:r>
              <a:rPr lang="en-US" altLang="zh-CN" sz="28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优先权最低）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70123" name="Group 139"/>
          <p:cNvGraphicFramePr>
            <a:graphicFrameLocks noGrp="1"/>
          </p:cNvGraphicFramePr>
          <p:nvPr/>
        </p:nvGraphicFramePr>
        <p:xfrm>
          <a:off x="3578860" y="933768"/>
          <a:ext cx="5040313" cy="3657600"/>
        </p:xfrm>
        <a:graphic>
          <a:graphicData uri="http://schemas.openxmlformats.org/drawingml/2006/table">
            <a:tbl>
              <a:tblPr/>
              <a:tblGrid>
                <a:gridCol w="458788"/>
                <a:gridCol w="457200"/>
                <a:gridCol w="458787"/>
                <a:gridCol w="407988"/>
                <a:gridCol w="508000"/>
                <a:gridCol w="458787"/>
                <a:gridCol w="459105"/>
                <a:gridCol w="456883"/>
                <a:gridCol w="458787"/>
                <a:gridCol w="457200"/>
                <a:gridCol w="458788"/>
              </a:tblGrid>
              <a:tr h="29718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    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入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出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3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4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5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6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7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0113" name="Object 129"/>
          <p:cNvGraphicFramePr>
            <a:graphicFrameLocks noChangeAspect="1"/>
          </p:cNvGraphicFramePr>
          <p:nvPr/>
        </p:nvGraphicFramePr>
        <p:xfrm>
          <a:off x="3505835" y="4678680"/>
          <a:ext cx="4732338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公式" r:id="rId1" imgW="49377600" imgH="5791200" progId="Equation.3">
                  <p:embed/>
                </p:oleObj>
              </mc:Choice>
              <mc:Fallback>
                <p:oleObj name="公式" r:id="rId1" imgW="49377600" imgH="5791200" progId="Equation.3">
                  <p:embed/>
                  <p:pic>
                    <p:nvPicPr>
                      <p:cNvPr id="0" name="Object 129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05835" y="4678680"/>
                        <a:ext cx="4732338" cy="5572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114" name="Object 130"/>
          <p:cNvGraphicFramePr>
            <a:graphicFrameLocks noChangeAspect="1"/>
          </p:cNvGraphicFramePr>
          <p:nvPr/>
        </p:nvGraphicFramePr>
        <p:xfrm>
          <a:off x="3489643" y="5844223"/>
          <a:ext cx="32607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公式" r:id="rId3" imgW="30784800" imgH="5486400" progId="Equation.3">
                  <p:embed/>
                </p:oleObj>
              </mc:Choice>
              <mc:Fallback>
                <p:oleObj name="公式" r:id="rId3" imgW="30784800" imgH="5486400" progId="Equation.3">
                  <p:embed/>
                  <p:pic>
                    <p:nvPicPr>
                      <p:cNvPr id="0" name="Object 13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9643" y="5844223"/>
                        <a:ext cx="3260725" cy="5826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115" name="AutoShape 131"/>
          <p:cNvSpPr>
            <a:spLocks noChangeArrowheads="1"/>
          </p:cNvSpPr>
          <p:nvPr/>
        </p:nvSpPr>
        <p:spPr bwMode="auto">
          <a:xfrm>
            <a:off x="4572000" y="5244148"/>
            <a:ext cx="288925" cy="647700"/>
          </a:xfrm>
          <a:prstGeom prst="downArrow">
            <a:avLst>
              <a:gd name="adj1" fmla="val 50000"/>
              <a:gd name="adj2" fmla="val 56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utoUpdateAnimBg="0"/>
      <p:bldP spid="17011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44" name="Picture 12" descr="4-3-3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360170" y="846455"/>
            <a:ext cx="4316730" cy="5474335"/>
          </a:xfrm>
          <a:noFill/>
        </p:spPr>
      </p:pic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59563" y="922973"/>
            <a:ext cx="1943100" cy="1727200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实例：</a:t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74HC148</a:t>
            </a:r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5273675" y="1009650"/>
            <a:ext cx="431800" cy="85661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1400810" y="5592128"/>
            <a:ext cx="574675" cy="50323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172038" name="AutoShape 6"/>
          <p:cNvSpPr>
            <a:spLocks noChangeArrowheads="1"/>
          </p:cNvSpPr>
          <p:nvPr/>
        </p:nvSpPr>
        <p:spPr bwMode="auto">
          <a:xfrm>
            <a:off x="0" y="3371215"/>
            <a:ext cx="1670050" cy="720725"/>
          </a:xfrm>
          <a:prstGeom prst="wedgeEllipseCallout">
            <a:avLst>
              <a:gd name="adj1" fmla="val 41898"/>
              <a:gd name="adj2" fmla="val -1440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/>
            <a:r>
              <a:rPr lang="zh-CN" altLang="en-US" sz="2400"/>
              <a:t>低电平</a:t>
            </a:r>
            <a:endParaRPr lang="en-US" altLang="zh-CN" sz="2400"/>
          </a:p>
          <a:p>
            <a:pPr algn="ctr"/>
            <a:endParaRPr lang="zh-CN" altLang="en-US" sz="2400"/>
          </a:p>
        </p:txBody>
      </p:sp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4209415" y="4735195"/>
            <a:ext cx="1391920" cy="1200785"/>
          </a:xfrm>
          <a:prstGeom prst="rect">
            <a:avLst/>
          </a:prstGeom>
          <a:noFill/>
          <a:ln w="76200">
            <a:solidFill>
              <a:schemeClr val="hlink"/>
            </a:solidFill>
            <a:prstDash val="dash"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169986" name="Rectangle 2"/>
          <p:cNvSpPr>
            <a:spLocks noGrp="1" noChangeArrowheads="1"/>
          </p:cNvSpPr>
          <p:nvPr/>
        </p:nvSpPr>
        <p:spPr>
          <a:xfrm>
            <a:off x="395288" y="-37782"/>
            <a:ext cx="8229600" cy="8842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二、优先编码器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7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bldLvl="0" animBg="1"/>
      <p:bldP spid="172037" grpId="0" bldLvl="0" animBg="1"/>
      <p:bldP spid="172038" grpId="0" bldLvl="0" animBg="1"/>
      <p:bldP spid="17203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7" name="Rectangle 3"/>
          <p:cNvSpPr>
            <a:spLocks noGrp="1" noChangeArrowheads="1"/>
          </p:cNvSpPr>
          <p:nvPr>
            <p:ph type="title"/>
          </p:nvPr>
        </p:nvSpPr>
        <p:spPr>
          <a:xfrm>
            <a:off x="3419475" y="4957763"/>
            <a:ext cx="720725" cy="1900237"/>
          </a:xfrm>
        </p:spPr>
        <p:txBody>
          <a:bodyPr/>
          <a:lstStyle/>
          <a:p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选通信号</a:t>
            </a:r>
            <a:endParaRPr lang="zh-CN" altLang="en-US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75118" name="Picture 14" descr="4-3-3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067175" y="739775"/>
            <a:ext cx="4392295" cy="5568950"/>
          </a:xfrm>
          <a:noFill/>
        </p:spPr>
      </p:pic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4211638" y="5589588"/>
            <a:ext cx="431800" cy="50482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175113" name="Object 9"/>
          <p:cNvGraphicFramePr>
            <a:graphicFrameLocks noChangeAspect="1"/>
          </p:cNvGraphicFramePr>
          <p:nvPr/>
        </p:nvGraphicFramePr>
        <p:xfrm>
          <a:off x="44450" y="3602990"/>
          <a:ext cx="4048125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公式" r:id="rId2" imgW="56997600" imgH="17983200" progId="Equation.3">
                  <p:embed/>
                </p:oleObj>
              </mc:Choice>
              <mc:Fallback>
                <p:oleObj name="公式" r:id="rId2" imgW="56997600" imgH="179832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450" y="3602990"/>
                        <a:ext cx="4048125" cy="12731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10"/>
          <p:cNvGraphicFramePr>
            <a:graphicFrameLocks noChangeAspect="1"/>
          </p:cNvGraphicFramePr>
          <p:nvPr/>
        </p:nvGraphicFramePr>
        <p:xfrm>
          <a:off x="287338" y="849313"/>
          <a:ext cx="272573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公式" r:id="rId4" imgW="34442400" imgH="5791200" progId="Equation.3">
                  <p:embed/>
                </p:oleObj>
              </mc:Choice>
              <mc:Fallback>
                <p:oleObj name="公式" r:id="rId4" imgW="34442400" imgH="5791200" progId="Equation.3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338" y="849313"/>
                        <a:ext cx="2725737" cy="4587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5" name="AutoShape 11"/>
          <p:cNvSpPr>
            <a:spLocks noChangeArrowheads="1"/>
          </p:cNvSpPr>
          <p:nvPr/>
        </p:nvSpPr>
        <p:spPr bwMode="auto">
          <a:xfrm>
            <a:off x="1116013" y="1341438"/>
            <a:ext cx="742950" cy="1477962"/>
          </a:xfrm>
          <a:prstGeom prst="downArrow">
            <a:avLst>
              <a:gd name="adj1" fmla="val 50000"/>
              <a:gd name="adj2" fmla="val 497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 algn="ctr"/>
            <a:r>
              <a:rPr lang="zh-CN" altLang="en-US" sz="2400"/>
              <a:t>选通信号</a:t>
            </a:r>
            <a:endParaRPr lang="zh-CN" altLang="en-US" sz="2400"/>
          </a:p>
        </p:txBody>
      </p:sp>
      <p:graphicFrame>
        <p:nvGraphicFramePr>
          <p:cNvPr id="175116" name="Object 12"/>
          <p:cNvGraphicFramePr>
            <a:graphicFrameLocks noChangeAspect="1"/>
          </p:cNvGraphicFramePr>
          <p:nvPr/>
        </p:nvGraphicFramePr>
        <p:xfrm>
          <a:off x="292100" y="2865438"/>
          <a:ext cx="349885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公式" r:id="rId6" imgW="39014400" imgH="5791200" progId="Equation.3">
                  <p:embed/>
                </p:oleObj>
              </mc:Choice>
              <mc:Fallback>
                <p:oleObj name="公式" r:id="rId6" imgW="39014400" imgH="57912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2100" y="2865438"/>
                        <a:ext cx="3498850" cy="5191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9" name="Line 15"/>
          <p:cNvSpPr>
            <a:spLocks noChangeShapeType="1"/>
          </p:cNvSpPr>
          <p:nvPr/>
        </p:nvSpPr>
        <p:spPr bwMode="auto">
          <a:xfrm>
            <a:off x="7092950" y="1052513"/>
            <a:ext cx="0" cy="47529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175120" name="Line 16"/>
          <p:cNvSpPr>
            <a:spLocks noChangeShapeType="1"/>
          </p:cNvSpPr>
          <p:nvPr/>
        </p:nvSpPr>
        <p:spPr bwMode="auto">
          <a:xfrm>
            <a:off x="5508625" y="5805488"/>
            <a:ext cx="1584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175121" name="Line 17"/>
          <p:cNvSpPr>
            <a:spLocks noChangeShapeType="1"/>
          </p:cNvSpPr>
          <p:nvPr/>
        </p:nvSpPr>
        <p:spPr bwMode="auto">
          <a:xfrm flipH="1">
            <a:off x="4572000" y="5805488"/>
            <a:ext cx="7207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169986" name="Rectangle 2"/>
          <p:cNvSpPr>
            <a:spLocks noGrp="1" noChangeArrowheads="1"/>
          </p:cNvSpPr>
          <p:nvPr/>
        </p:nvSpPr>
        <p:spPr>
          <a:xfrm>
            <a:off x="395288" y="-37782"/>
            <a:ext cx="8229600" cy="8842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二、优先编码器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7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1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8" descr="4-3-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43680" y="879475"/>
            <a:ext cx="4392295" cy="556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1" name="Rectangle 3"/>
          <p:cNvSpPr>
            <a:spLocks noGrp="1" noChangeArrowheads="1"/>
          </p:cNvSpPr>
          <p:nvPr>
            <p:ph type="title"/>
          </p:nvPr>
        </p:nvSpPr>
        <p:spPr>
          <a:xfrm>
            <a:off x="8352155" y="491490"/>
            <a:ext cx="666115" cy="2520950"/>
          </a:xfrm>
        </p:spPr>
        <p:txBody>
          <a:bodyPr/>
          <a:lstStyle/>
          <a:p>
            <a:pPr>
              <a:defRPr/>
            </a:pPr>
            <a:r>
              <a:rPr lang="zh-CN" altLang="en-US" sz="2000"/>
              <a:t>附</a:t>
            </a:r>
            <a:br>
              <a:rPr lang="en-US" altLang="zh-CN" sz="2000"/>
            </a:br>
            <a:r>
              <a:rPr lang="zh-CN" altLang="en-US" sz="2000"/>
              <a:t>加</a:t>
            </a:r>
            <a:br>
              <a:rPr lang="en-US" altLang="zh-CN" sz="2000"/>
            </a:br>
            <a:r>
              <a:rPr lang="zh-CN" altLang="en-US" sz="2000"/>
              <a:t>输</a:t>
            </a:r>
            <a:br>
              <a:rPr lang="en-US" altLang="zh-CN" sz="2000"/>
            </a:br>
            <a:r>
              <a:rPr lang="zh-CN" altLang="en-US" sz="2000"/>
              <a:t>出</a:t>
            </a:r>
            <a:br>
              <a:rPr lang="en-US" altLang="zh-CN" sz="2000"/>
            </a:br>
            <a:r>
              <a:rPr lang="zh-CN" altLang="en-US" sz="2000"/>
              <a:t>信</a:t>
            </a:r>
            <a:br>
              <a:rPr lang="en-US" altLang="zh-CN" sz="2000"/>
            </a:br>
            <a:r>
              <a:rPr lang="zh-CN" altLang="en-US" sz="2000"/>
              <a:t>号</a:t>
            </a:r>
            <a:endParaRPr lang="zh-CN" altLang="en-US" sz="2000"/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8027988" y="549275"/>
            <a:ext cx="431800" cy="158432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176133" name="Object 5"/>
          <p:cNvGraphicFramePr>
            <a:graphicFrameLocks noChangeAspect="1"/>
          </p:cNvGraphicFramePr>
          <p:nvPr/>
        </p:nvGraphicFramePr>
        <p:xfrm>
          <a:off x="98425" y="2653983"/>
          <a:ext cx="428625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公式" r:id="rId2" imgW="64922400" imgH="17983200" progId="Equation.3">
                  <p:embed/>
                </p:oleObj>
              </mc:Choice>
              <mc:Fallback>
                <p:oleObj name="公式" r:id="rId2" imgW="64922400" imgH="179832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425" y="2653983"/>
                        <a:ext cx="4286250" cy="13319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34" name="AutoShape 6"/>
          <p:cNvSpPr>
            <a:spLocks noChangeArrowheads="1"/>
          </p:cNvSpPr>
          <p:nvPr/>
        </p:nvSpPr>
        <p:spPr bwMode="auto">
          <a:xfrm>
            <a:off x="179388" y="1296670"/>
            <a:ext cx="3168650" cy="865188"/>
          </a:xfrm>
          <a:prstGeom prst="wedgeEllipseCallout">
            <a:avLst>
              <a:gd name="adj1" fmla="val -41032"/>
              <a:gd name="adj2" fmla="val 12082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/>
            <a:r>
              <a:rPr lang="zh-CN" altLang="en-US" sz="2000"/>
              <a:t>为</a:t>
            </a:r>
            <a:r>
              <a:rPr lang="en-US" altLang="zh-CN" sz="2000"/>
              <a:t>0</a:t>
            </a:r>
            <a:r>
              <a:rPr lang="zh-CN" altLang="en-US" sz="2000"/>
              <a:t>时，电路工作</a:t>
            </a:r>
            <a:r>
              <a:rPr lang="zh-CN" altLang="en-US" sz="2000">
                <a:solidFill>
                  <a:srgbClr val="FF0000"/>
                </a:solidFill>
              </a:rPr>
              <a:t>无</a:t>
            </a:r>
            <a:r>
              <a:rPr lang="zh-CN" altLang="en-US" sz="2000"/>
              <a:t>编码输入</a:t>
            </a:r>
            <a:endParaRPr lang="zh-CN" altLang="en-US" sz="2000"/>
          </a:p>
        </p:txBody>
      </p:sp>
      <p:sp>
        <p:nvSpPr>
          <p:cNvPr id="176135" name="AutoShape 7"/>
          <p:cNvSpPr>
            <a:spLocks noChangeArrowheads="1"/>
          </p:cNvSpPr>
          <p:nvPr/>
        </p:nvSpPr>
        <p:spPr bwMode="auto">
          <a:xfrm>
            <a:off x="323850" y="4765040"/>
            <a:ext cx="3024188" cy="936625"/>
          </a:xfrm>
          <a:prstGeom prst="wedgeEllipseCallout">
            <a:avLst>
              <a:gd name="adj1" fmla="val -49005"/>
              <a:gd name="adj2" fmla="val -1532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/>
            <a:r>
              <a:rPr lang="zh-CN" altLang="en-US" sz="2000"/>
              <a:t>为</a:t>
            </a:r>
            <a:r>
              <a:rPr lang="en-US" altLang="zh-CN" sz="2000"/>
              <a:t>0</a:t>
            </a:r>
            <a:r>
              <a:rPr lang="zh-CN" altLang="en-US" sz="2000"/>
              <a:t>时，电路工作</a:t>
            </a:r>
            <a:r>
              <a:rPr lang="zh-CN" altLang="en-US" sz="2000">
                <a:solidFill>
                  <a:srgbClr val="FF0000"/>
                </a:solidFill>
              </a:rPr>
              <a:t>有</a:t>
            </a:r>
            <a:r>
              <a:rPr lang="zh-CN" altLang="en-US" sz="2000"/>
              <a:t>编码输入</a:t>
            </a:r>
            <a:endParaRPr lang="zh-CN" altLang="en-US" sz="2000"/>
          </a:p>
        </p:txBody>
      </p:sp>
      <p:sp>
        <p:nvSpPr>
          <p:cNvPr id="169986" name="Rectangle 2"/>
          <p:cNvSpPr>
            <a:spLocks noGrp="1" noChangeArrowheads="1"/>
          </p:cNvSpPr>
          <p:nvPr/>
        </p:nvSpPr>
        <p:spPr>
          <a:xfrm>
            <a:off x="395288" y="-37782"/>
            <a:ext cx="8229600" cy="8842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二、优先编码器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7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7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7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2" grpId="0" bldLvl="0" animBg="1"/>
      <p:bldP spid="176134" grpId="0" bldLvl="0" animBg="1"/>
      <p:bldP spid="17613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4099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en-US" dirty="0"/>
              <a:t>数字逻辑</a:t>
            </a:r>
            <a:endParaRPr lang="zh-CN" altLang="en-US" dirty="0"/>
          </a:p>
        </p:txBody>
      </p:sp>
      <p:sp>
        <p:nvSpPr>
          <p:cNvPr id="2050" name="Rectangle 2"/>
          <p:cNvSpPr>
            <a:spLocks noGrp="1" noChangeArrowheads="1"/>
          </p:cNvSpPr>
          <p:nvPr/>
        </p:nvSpPr>
        <p:spPr>
          <a:xfrm>
            <a:off x="1029653" y="2060575"/>
            <a:ext cx="6842125" cy="1470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5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kumimoji="0" lang="zh-CN" altLang="en-US" sz="4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组合逻辑电路</a:t>
            </a:r>
            <a:endParaRPr kumimoji="0" lang="zh-CN" altLang="en-US" sz="4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470" name="Group 222"/>
          <p:cNvGraphicFramePr>
            <a:graphicFrameLocks noGrp="1"/>
          </p:cNvGraphicFramePr>
          <p:nvPr>
            <p:ph type="tbl" idx="1"/>
          </p:nvPr>
        </p:nvGraphicFramePr>
        <p:xfrm>
          <a:off x="179705" y="809625"/>
          <a:ext cx="8748395" cy="5616575"/>
        </p:xfrm>
        <a:graphic>
          <a:graphicData uri="http://schemas.openxmlformats.org/drawingml/2006/table">
            <a:tbl>
              <a:tblPr/>
              <a:tblGrid>
                <a:gridCol w="614045"/>
                <a:gridCol w="615950"/>
                <a:gridCol w="614680"/>
                <a:gridCol w="584200"/>
                <a:gridCol w="644525"/>
                <a:gridCol w="614045"/>
                <a:gridCol w="615950"/>
                <a:gridCol w="614680"/>
                <a:gridCol w="614045"/>
                <a:gridCol w="614680"/>
                <a:gridCol w="614045"/>
                <a:gridCol w="614680"/>
                <a:gridCol w="652145"/>
                <a:gridCol w="720725"/>
              </a:tblGrid>
              <a:tr h="40767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    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入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出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737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71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>
                        <a:alpha val="5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1471" name="Object 223"/>
          <p:cNvGraphicFramePr>
            <a:graphicFrameLocks noChangeAspect="1"/>
          </p:cNvGraphicFramePr>
          <p:nvPr/>
        </p:nvGraphicFramePr>
        <p:xfrm>
          <a:off x="172720" y="1207770"/>
          <a:ext cx="541337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公式" r:id="rId1" imgW="49987200" imgH="5791200" progId="Equation.3">
                  <p:embed/>
                </p:oleObj>
              </mc:Choice>
              <mc:Fallback>
                <p:oleObj name="公式" r:id="rId1" imgW="49987200" imgH="5791200" progId="Equation.3">
                  <p:embed/>
                  <p:pic>
                    <p:nvPicPr>
                      <p:cNvPr id="0" name="Object 22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2720" y="1207770"/>
                        <a:ext cx="5413375" cy="4111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472" name="Object 224"/>
          <p:cNvGraphicFramePr>
            <a:graphicFrameLocks noChangeAspect="1"/>
          </p:cNvGraphicFramePr>
          <p:nvPr/>
        </p:nvGraphicFramePr>
        <p:xfrm>
          <a:off x="5724525" y="1207770"/>
          <a:ext cx="18732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公式" r:id="rId3" imgW="16459200" imgH="5791200" progId="Equation.3">
                  <p:embed/>
                </p:oleObj>
              </mc:Choice>
              <mc:Fallback>
                <p:oleObj name="公式" r:id="rId3" imgW="16459200" imgH="5791200" progId="Equation.3">
                  <p:embed/>
                  <p:pic>
                    <p:nvPicPr>
                      <p:cNvPr id="0" name="Object 22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4525" y="1207770"/>
                        <a:ext cx="1873250" cy="4143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473" name="Object 225"/>
          <p:cNvGraphicFramePr>
            <a:graphicFrameLocks noChangeAspect="1"/>
          </p:cNvGraphicFramePr>
          <p:nvPr/>
        </p:nvGraphicFramePr>
        <p:xfrm>
          <a:off x="7531100" y="1272223"/>
          <a:ext cx="136207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公式" r:id="rId5" imgW="12801600" imgH="5791200" progId="Equation.3">
                  <p:embed/>
                </p:oleObj>
              </mc:Choice>
              <mc:Fallback>
                <p:oleObj name="公式" r:id="rId5" imgW="12801600" imgH="5791200" progId="Equation.3">
                  <p:embed/>
                  <p:pic>
                    <p:nvPicPr>
                      <p:cNvPr id="0" name="Object 22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31100" y="1272223"/>
                        <a:ext cx="1362075" cy="3873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6" name="Rectangle 2"/>
          <p:cNvSpPr>
            <a:spLocks noGrp="1" noChangeArrowheads="1"/>
          </p:cNvSpPr>
          <p:nvPr/>
        </p:nvSpPr>
        <p:spPr>
          <a:xfrm>
            <a:off x="395288" y="-37782"/>
            <a:ext cx="8229600" cy="8842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二、优先编码器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8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1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1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1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8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1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1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8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343" name="Group 47"/>
          <p:cNvGraphicFramePr>
            <a:graphicFrameLocks noGrp="1"/>
          </p:cNvGraphicFramePr>
          <p:nvPr>
            <p:ph/>
          </p:nvPr>
        </p:nvGraphicFramePr>
        <p:xfrm>
          <a:off x="1836738" y="1700213"/>
          <a:ext cx="2663825" cy="2676525"/>
        </p:xfrm>
        <a:graphic>
          <a:graphicData uri="http://schemas.openxmlformats.org/drawingml/2006/table">
            <a:tbl>
              <a:tblPr/>
              <a:tblGrid>
                <a:gridCol w="509587"/>
                <a:gridCol w="549275"/>
                <a:gridCol w="1604963"/>
              </a:tblGrid>
              <a:tr h="3968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状态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不工作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工作，但无输入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工作，且有输入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不可能出现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3320" name="Rectangle 24"/>
          <p:cNvSpPr>
            <a:spLocks noChangeArrowheads="1"/>
          </p:cNvSpPr>
          <p:nvPr/>
        </p:nvSpPr>
        <p:spPr bwMode="auto">
          <a:xfrm>
            <a:off x="323850" y="260350"/>
            <a:ext cx="6804025" cy="15843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附加输出信号的状态及含意</a:t>
            </a:r>
            <a:endParaRPr lang="zh-CN" altLang="en-US" sz="28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graphicFrame>
        <p:nvGraphicFramePr>
          <p:cNvPr id="22550" name="Object 43"/>
          <p:cNvGraphicFramePr>
            <a:graphicFrameLocks noChangeAspect="1"/>
          </p:cNvGraphicFramePr>
          <p:nvPr/>
        </p:nvGraphicFramePr>
        <p:xfrm>
          <a:off x="1819275" y="1706563"/>
          <a:ext cx="909638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公式" r:id="rId1" imgW="17678400" imgH="5791200" progId="Equation.3">
                  <p:embed/>
                </p:oleObj>
              </mc:Choice>
              <mc:Fallback>
                <p:oleObj name="公式" r:id="rId1" imgW="17678400" imgH="5791200" progId="Equation.3">
                  <p:embed/>
                  <p:pic>
                    <p:nvPicPr>
                      <p:cNvPr id="0" name="Object 4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19275" y="1706563"/>
                        <a:ext cx="909638" cy="3000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6" name="Rectangle 2"/>
          <p:cNvSpPr>
            <a:spLocks noGrp="1" noChangeArrowheads="1"/>
          </p:cNvSpPr>
          <p:nvPr/>
        </p:nvSpPr>
        <p:spPr>
          <a:xfrm>
            <a:off x="395288" y="-37782"/>
            <a:ext cx="8229600" cy="8842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二、优先编码器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7630"/>
            <a:ext cx="8229600" cy="64928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Dotum" pitchFamily="34" charset="-127"/>
                <a:ea typeface="Dotum" pitchFamily="34" charset="-127"/>
              </a:rPr>
              <a:t>-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十进制优先编码器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984568"/>
            <a:ext cx="8137525" cy="4648200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将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编成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0110 ~ 1110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的优先权最高，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最低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输入的低电平信号变成一个对应的十进制的编码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7651" name="Object 9"/>
          <p:cNvGraphicFramePr>
            <a:graphicFrameLocks noChangeAspect="1"/>
          </p:cNvGraphicFramePr>
          <p:nvPr/>
        </p:nvGraphicFramePr>
        <p:xfrm>
          <a:off x="1344613" y="997268"/>
          <a:ext cx="9810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公式" r:id="rId1" imgW="10668000" imgH="5791200" progId="Equation.3">
                  <p:embed/>
                </p:oleObj>
              </mc:Choice>
              <mc:Fallback>
                <p:oleObj name="公式" r:id="rId1" imgW="10668000" imgH="57912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44613" y="997268"/>
                        <a:ext cx="981075" cy="5302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10"/>
          <p:cNvGraphicFramePr>
            <a:graphicFrameLocks noChangeAspect="1"/>
          </p:cNvGraphicFramePr>
          <p:nvPr/>
        </p:nvGraphicFramePr>
        <p:xfrm>
          <a:off x="843915" y="2241233"/>
          <a:ext cx="36512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公式" r:id="rId3" imgW="3962400" imgH="5791200" progId="Equation.3">
                  <p:embed/>
                </p:oleObj>
              </mc:Choice>
              <mc:Fallback>
                <p:oleObj name="公式" r:id="rId3" imgW="3962400" imgH="5791200" progId="Equation.3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3915" y="2241233"/>
                        <a:ext cx="365125" cy="531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11"/>
          <p:cNvGraphicFramePr>
            <a:graphicFrameLocks noChangeAspect="1"/>
          </p:cNvGraphicFramePr>
          <p:nvPr/>
        </p:nvGraphicFramePr>
        <p:xfrm>
          <a:off x="4088765" y="2165668"/>
          <a:ext cx="36353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公式" r:id="rId5" imgW="3962400" imgH="5791200" progId="Equation.3">
                  <p:embed/>
                </p:oleObj>
              </mc:Choice>
              <mc:Fallback>
                <p:oleObj name="公式" r:id="rId5" imgW="3962400" imgH="5791200" progId="Equation.3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8765" y="2165668"/>
                        <a:ext cx="363538" cy="531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94" name="Picture 14" descr="4-3-4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 t="5103" b="5103"/>
          <a:stretch>
            <a:fillRect/>
          </a:stretch>
        </p:blipFill>
        <p:spPr>
          <a:xfrm>
            <a:off x="427355" y="851535"/>
            <a:ext cx="8259445" cy="5365115"/>
          </a:xfrm>
          <a:noFill/>
        </p:spPr>
      </p:pic>
      <p:sp>
        <p:nvSpPr>
          <p:cNvPr id="250883" name="AutoShape 3"/>
          <p:cNvSpPr>
            <a:spLocks noChangeArrowheads="1"/>
          </p:cNvSpPr>
          <p:nvPr/>
        </p:nvSpPr>
        <p:spPr bwMode="auto">
          <a:xfrm>
            <a:off x="1692275" y="1268413"/>
            <a:ext cx="5759450" cy="576262"/>
          </a:xfrm>
          <a:prstGeom prst="rightArrow">
            <a:avLst>
              <a:gd name="adj1" fmla="val 50000"/>
              <a:gd name="adj2" fmla="val 249862"/>
            </a:avLst>
          </a:prstGeom>
          <a:solidFill>
            <a:schemeClr val="accent1">
              <a:alpha val="42999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0886" name="Line 6"/>
          <p:cNvSpPr>
            <a:spLocks noChangeShapeType="1"/>
          </p:cNvSpPr>
          <p:nvPr/>
        </p:nvSpPr>
        <p:spPr bwMode="auto">
          <a:xfrm>
            <a:off x="2195513" y="371633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0887" name="Line 7"/>
          <p:cNvSpPr>
            <a:spLocks noChangeShapeType="1"/>
          </p:cNvSpPr>
          <p:nvPr/>
        </p:nvSpPr>
        <p:spPr bwMode="auto">
          <a:xfrm flipH="1">
            <a:off x="900113" y="3933825"/>
            <a:ext cx="4751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0888" name="Line 8"/>
          <p:cNvSpPr>
            <a:spLocks noChangeShapeType="1"/>
          </p:cNvSpPr>
          <p:nvPr/>
        </p:nvSpPr>
        <p:spPr bwMode="auto">
          <a:xfrm>
            <a:off x="900113" y="3933825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0889" name="Line 9"/>
          <p:cNvSpPr>
            <a:spLocks noChangeShapeType="1"/>
          </p:cNvSpPr>
          <p:nvPr/>
        </p:nvSpPr>
        <p:spPr bwMode="auto">
          <a:xfrm>
            <a:off x="1116013" y="501332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0890" name="Line 10"/>
          <p:cNvSpPr>
            <a:spLocks noChangeShapeType="1"/>
          </p:cNvSpPr>
          <p:nvPr/>
        </p:nvSpPr>
        <p:spPr bwMode="auto">
          <a:xfrm flipH="1">
            <a:off x="1244600" y="4221163"/>
            <a:ext cx="14288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28680" name="Object 12"/>
          <p:cNvGraphicFramePr>
            <a:graphicFrameLocks noChangeAspect="1"/>
          </p:cNvGraphicFramePr>
          <p:nvPr/>
        </p:nvGraphicFramePr>
        <p:xfrm>
          <a:off x="655638" y="5445125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公式" r:id="rId2" imgW="6400800" imgH="5486400" progId="Equation.3">
                  <p:embed/>
                </p:oleObj>
              </mc:Choice>
              <mc:Fallback>
                <p:oleObj name="公式" r:id="rId2" imgW="6400800" imgH="54864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638" y="5445125"/>
                        <a:ext cx="611187" cy="520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96" name="Line 16"/>
          <p:cNvSpPr>
            <a:spLocks noChangeShapeType="1"/>
          </p:cNvSpPr>
          <p:nvPr/>
        </p:nvSpPr>
        <p:spPr bwMode="auto">
          <a:xfrm>
            <a:off x="1258888" y="42211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pic>
        <p:nvPicPr>
          <p:cNvPr id="28682" name="Picture 18" descr="与门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088" y="4437063"/>
            <a:ext cx="515937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7630"/>
            <a:ext cx="8229600" cy="649288"/>
          </a:xfrm>
        </p:spPr>
        <p:txBody>
          <a:bodyPr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Dotum" pitchFamily="34" charset="-127"/>
                <a:ea typeface="Dotum" pitchFamily="34" charset="-127"/>
              </a:rPr>
              <a:t>-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十进制优先编码器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-44450"/>
            <a:ext cx="8229600" cy="884238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4.4.2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译码器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19150"/>
            <a:ext cx="8137525" cy="4505325"/>
          </a:xfrm>
        </p:spPr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译码：将每个输入的二进制代码译成对应的输出高、低电平信号。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常用的有：二进制译码器，二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Dotum" pitchFamily="34" charset="-127"/>
                <a:ea typeface="Dotum" pitchFamily="34" charset="-127"/>
              </a:rPr>
              <a:t>-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十进制译码器，显示译码器等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1908" name="Rectangle 4"/>
          <p:cNvSpPr>
            <a:spLocks noChangeArrowheads="1"/>
          </p:cNvSpPr>
          <p:nvPr/>
        </p:nvSpPr>
        <p:spPr bwMode="auto">
          <a:xfrm>
            <a:off x="-1926590" y="2066608"/>
            <a:ext cx="7416800" cy="100806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一、二进制译码器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例：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3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线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—8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线译码器</a:t>
            </a:r>
            <a:endParaRPr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51909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3411538"/>
            <a:ext cx="3563938" cy="254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2026" name="Group 122"/>
          <p:cNvGraphicFramePr>
            <a:graphicFrameLocks noGrp="1"/>
          </p:cNvGraphicFramePr>
          <p:nvPr/>
        </p:nvGraphicFramePr>
        <p:xfrm>
          <a:off x="3492500" y="2187575"/>
          <a:ext cx="4824413" cy="3630122"/>
        </p:xfrm>
        <a:graphic>
          <a:graphicData uri="http://schemas.openxmlformats.org/drawingml/2006/table">
            <a:tbl>
              <a:tblPr/>
              <a:tblGrid>
                <a:gridCol w="438150"/>
                <a:gridCol w="439738"/>
                <a:gridCol w="436562"/>
                <a:gridCol w="439738"/>
                <a:gridCol w="438150"/>
                <a:gridCol w="439737"/>
                <a:gridCol w="438150"/>
                <a:gridCol w="439738"/>
                <a:gridCol w="436562"/>
                <a:gridCol w="439738"/>
                <a:gridCol w="438150"/>
              </a:tblGrid>
              <a:tr h="3651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入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 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出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7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6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5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4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3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autoUpdateAnimBg="0"/>
      <p:bldP spid="251908" grpId="0" bldLvl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38175"/>
            <a:ext cx="8229600" cy="884238"/>
          </a:xfrm>
        </p:spPr>
        <p:txBody>
          <a:bodyPr/>
          <a:lstStyle/>
          <a:p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真值表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逻辑表达式：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2931" name="AutoShape 3"/>
          <p:cNvSpPr>
            <a:spLocks noChangeArrowheads="1"/>
          </p:cNvSpPr>
          <p:nvPr/>
        </p:nvSpPr>
        <p:spPr bwMode="auto">
          <a:xfrm>
            <a:off x="3508375" y="998538"/>
            <a:ext cx="1008063" cy="215900"/>
          </a:xfrm>
          <a:prstGeom prst="rightArrow">
            <a:avLst>
              <a:gd name="adj1" fmla="val 50000"/>
              <a:gd name="adj2" fmla="val 11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252932" name="Object 4"/>
          <p:cNvGraphicFramePr>
            <a:graphicFrameLocks noChangeAspect="1"/>
          </p:cNvGraphicFramePr>
          <p:nvPr/>
        </p:nvGraphicFramePr>
        <p:xfrm>
          <a:off x="330518" y="1294130"/>
          <a:ext cx="2578100" cy="272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公式" r:id="rId1" imgW="27432000" imgH="28956000" progId="Equation.3">
                  <p:embed/>
                </p:oleObj>
              </mc:Choice>
              <mc:Fallback>
                <p:oleObj name="公式" r:id="rId1" imgW="27432000" imgH="289560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518" y="1294130"/>
                        <a:ext cx="2578100" cy="27225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3" name="AutoShape 5"/>
          <p:cNvSpPr>
            <a:spLocks noChangeArrowheads="1"/>
          </p:cNvSpPr>
          <p:nvPr/>
        </p:nvSpPr>
        <p:spPr bwMode="auto">
          <a:xfrm>
            <a:off x="2927033" y="2146935"/>
            <a:ext cx="1008062" cy="215900"/>
          </a:xfrm>
          <a:prstGeom prst="rightArrow">
            <a:avLst>
              <a:gd name="adj1" fmla="val 50000"/>
              <a:gd name="adj2" fmla="val 11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2934" name="Rectangle 6"/>
          <p:cNvSpPr>
            <a:spLocks noChangeArrowheads="1"/>
          </p:cNvSpPr>
          <p:nvPr/>
        </p:nvSpPr>
        <p:spPr bwMode="auto">
          <a:xfrm>
            <a:off x="3924300" y="1503363"/>
            <a:ext cx="2854325" cy="15113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用电路进行实现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       </a:t>
            </a:r>
            <a:endParaRPr lang="en-US" altLang="zh-CN" sz="28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252936" name="Rectangle 8"/>
          <p:cNvSpPr>
            <a:spLocks noChangeArrowheads="1"/>
          </p:cNvSpPr>
          <p:nvPr/>
        </p:nvSpPr>
        <p:spPr bwMode="auto">
          <a:xfrm>
            <a:off x="539750" y="4454525"/>
            <a:ext cx="2952750" cy="165735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r>
              <a:rPr lang="zh-CN" altLang="en-US" sz="2800">
                <a:solidFill>
                  <a:srgbClr val="000000"/>
                </a:solidFill>
                <a:latin typeface="Comic Sans MS" panose="030F0702030302020204" pitchFamily="66" charset="0"/>
              </a:rPr>
              <a:t>用二极管与门阵列组成的</a:t>
            </a:r>
            <a:r>
              <a:rPr lang="en-US" altLang="zh-CN" sz="2800">
                <a:solidFill>
                  <a:srgbClr val="000000"/>
                </a:solidFill>
                <a:latin typeface="Comic Sans MS" panose="030F0702030302020204" pitchFamily="66" charset="0"/>
              </a:rPr>
              <a:t>3</a:t>
            </a:r>
            <a:r>
              <a:rPr lang="zh-CN" altLang="en-US" sz="2800">
                <a:solidFill>
                  <a:srgbClr val="000000"/>
                </a:solidFill>
                <a:latin typeface="Comic Sans MS" panose="030F0702030302020204" pitchFamily="66" charset="0"/>
              </a:rPr>
              <a:t>线－</a:t>
            </a:r>
            <a:r>
              <a:rPr lang="en-US" altLang="zh-CN" sz="2800">
                <a:solidFill>
                  <a:srgbClr val="000000"/>
                </a:solidFill>
                <a:latin typeface="Comic Sans MS" panose="030F0702030302020204" pitchFamily="66" charset="0"/>
              </a:rPr>
              <a:t>8</a:t>
            </a:r>
            <a:r>
              <a:rPr lang="zh-CN" altLang="en-US" sz="2800">
                <a:solidFill>
                  <a:srgbClr val="000000"/>
                </a:solidFill>
                <a:latin typeface="Comic Sans MS" panose="030F0702030302020204" pitchFamily="66" charset="0"/>
              </a:rPr>
              <a:t>线译码器</a:t>
            </a:r>
            <a:b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</a:br>
            <a:endParaRPr lang="en-US" altLang="zh-CN" sz="28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52937" name="Picture 9" descr="4-3-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463" y="2435860"/>
            <a:ext cx="3614737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1906" name="Rectangle 2"/>
          <p:cNvSpPr>
            <a:spLocks noGrp="1" noChangeArrowheads="1"/>
          </p:cNvSpPr>
          <p:nvPr/>
        </p:nvSpPr>
        <p:spPr>
          <a:xfrm>
            <a:off x="468313" y="-44450"/>
            <a:ext cx="8229600" cy="8842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9pPr>
          </a:lstStyle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4.4.2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译码器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2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5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2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2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5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2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2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52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2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2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5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25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2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2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5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2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2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5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0" grpId="0"/>
      <p:bldP spid="252931" grpId="0" bldLvl="0" animBg="1"/>
      <p:bldP spid="252933" grpId="0" bldLvl="0" animBg="1"/>
      <p:bldP spid="252934" grpId="0" bldLvl="0" animBg="1"/>
      <p:bldP spid="25293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2" descr="4-3-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76600" y="1196975"/>
            <a:ext cx="3959225" cy="465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39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集成译码器实例：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74HC138</a:t>
            </a:r>
            <a:endParaRPr lang="en-US" altLang="zh-CN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3956" name="AutoShape 4"/>
          <p:cNvSpPr>
            <a:spLocks noChangeArrowheads="1"/>
          </p:cNvSpPr>
          <p:nvPr/>
        </p:nvSpPr>
        <p:spPr bwMode="auto">
          <a:xfrm>
            <a:off x="7415213" y="2349500"/>
            <a:ext cx="1728787" cy="1008063"/>
          </a:xfrm>
          <a:prstGeom prst="wedgeEllipseCallout">
            <a:avLst>
              <a:gd name="adj1" fmla="val -54773"/>
              <a:gd name="adj2" fmla="val 6369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/>
            <a:r>
              <a:rPr lang="zh-CN" altLang="en-US" sz="2400"/>
              <a:t>低电平输出</a:t>
            </a:r>
            <a:endParaRPr lang="zh-CN" altLang="en-US" sz="2400"/>
          </a:p>
        </p:txBody>
      </p:sp>
      <p:sp>
        <p:nvSpPr>
          <p:cNvPr id="253957" name="AutoShape 5"/>
          <p:cNvSpPr>
            <a:spLocks noChangeArrowheads="1"/>
          </p:cNvSpPr>
          <p:nvPr/>
        </p:nvSpPr>
        <p:spPr bwMode="auto">
          <a:xfrm>
            <a:off x="1258888" y="1341438"/>
            <a:ext cx="2017712" cy="935037"/>
          </a:xfrm>
          <a:prstGeom prst="wedgeEllipseCallout">
            <a:avLst>
              <a:gd name="adj1" fmla="val 70694"/>
              <a:gd name="adj2" fmla="val 4269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2400">
                <a:latin typeface="Arial" panose="020B0604020202020204" pitchFamily="34" charset="0"/>
                <a:ea typeface="楷体_GB2312" charset="0"/>
              </a:rPr>
              <a:t>附加</a:t>
            </a:r>
            <a:endParaRPr lang="en-US" altLang="zh-CN" sz="2400">
              <a:latin typeface="Arial" panose="020B0604020202020204" pitchFamily="34" charset="0"/>
              <a:ea typeface="楷体_GB2312" charset="0"/>
            </a:endParaRPr>
          </a:p>
          <a:p>
            <a:pPr algn="ctr">
              <a:defRPr/>
            </a:pPr>
            <a:r>
              <a:rPr lang="zh-CN" altLang="en-US" sz="2400">
                <a:latin typeface="Arial" panose="020B0604020202020204" pitchFamily="34" charset="0"/>
                <a:ea typeface="楷体_GB2312" charset="0"/>
              </a:rPr>
              <a:t>控制端</a:t>
            </a:r>
            <a:endParaRPr lang="zh-CN" altLang="en-US" sz="2400">
              <a:latin typeface="Arial" panose="020B0604020202020204" pitchFamily="34" charset="0"/>
              <a:ea typeface="楷体_GB2312" charset="0"/>
            </a:endParaRPr>
          </a:p>
        </p:txBody>
      </p:sp>
      <p:grpSp>
        <p:nvGrpSpPr>
          <p:cNvPr id="253958" name="Group 6"/>
          <p:cNvGrpSpPr/>
          <p:nvPr/>
        </p:nvGrpSpPr>
        <p:grpSpPr bwMode="auto">
          <a:xfrm>
            <a:off x="4643438" y="1628775"/>
            <a:ext cx="1439862" cy="3529013"/>
            <a:chOff x="2336" y="1162"/>
            <a:chExt cx="952" cy="2450"/>
          </a:xfrm>
        </p:grpSpPr>
        <p:sp>
          <p:nvSpPr>
            <p:cNvPr id="253959" name="Line 7"/>
            <p:cNvSpPr>
              <a:spLocks noChangeShapeType="1"/>
            </p:cNvSpPr>
            <p:nvPr/>
          </p:nvSpPr>
          <p:spPr bwMode="auto">
            <a:xfrm>
              <a:off x="2336" y="1922"/>
              <a:ext cx="95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253960" name="Line 8"/>
            <p:cNvSpPr>
              <a:spLocks noChangeShapeType="1"/>
            </p:cNvSpPr>
            <p:nvPr/>
          </p:nvSpPr>
          <p:spPr bwMode="auto">
            <a:xfrm>
              <a:off x="3288" y="1162"/>
              <a:ext cx="0" cy="24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graphicFrame>
        <p:nvGraphicFramePr>
          <p:cNvPr id="31750" name="Object 9"/>
          <p:cNvGraphicFramePr>
            <a:graphicFrameLocks noChangeAspect="1"/>
          </p:cNvGraphicFramePr>
          <p:nvPr/>
        </p:nvGraphicFramePr>
        <p:xfrm>
          <a:off x="193675" y="2708275"/>
          <a:ext cx="162718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公式" r:id="rId2" imgW="17373600" imgH="5486400" progId="Equation.3">
                  <p:embed/>
                </p:oleObj>
              </mc:Choice>
              <mc:Fallback>
                <p:oleObj name="公式" r:id="rId2" imgW="17373600" imgH="54864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3675" y="2708275"/>
                        <a:ext cx="1627188" cy="5143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10"/>
          <p:cNvGraphicFramePr>
            <a:graphicFrameLocks noChangeAspect="1"/>
          </p:cNvGraphicFramePr>
          <p:nvPr/>
        </p:nvGraphicFramePr>
        <p:xfrm>
          <a:off x="155575" y="4230688"/>
          <a:ext cx="1970088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公式" r:id="rId4" imgW="20726400" imgH="5791200" progId="Equation.3">
                  <p:embed/>
                </p:oleObj>
              </mc:Choice>
              <mc:Fallback>
                <p:oleObj name="公式" r:id="rId4" imgW="20726400" imgH="5791200" progId="Equation.3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575" y="4230688"/>
                        <a:ext cx="1970088" cy="5508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63" name="AutoShape 11"/>
          <p:cNvSpPr>
            <a:spLocks noChangeArrowheads="1"/>
          </p:cNvSpPr>
          <p:nvPr/>
        </p:nvSpPr>
        <p:spPr bwMode="auto">
          <a:xfrm>
            <a:off x="827088" y="3357563"/>
            <a:ext cx="503237" cy="863600"/>
          </a:xfrm>
          <a:prstGeom prst="downArrow">
            <a:avLst>
              <a:gd name="adj1" fmla="val 50000"/>
              <a:gd name="adj2" fmla="val 429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53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6680"/>
            <a:ext cx="8229600" cy="576263"/>
          </a:xfrm>
        </p:spPr>
        <p:txBody>
          <a:bodyPr/>
          <a:lstStyle/>
          <a:p>
            <a:pPr>
              <a:defRPr/>
            </a:pPr>
            <a:r>
              <a:rPr lang="en-US" altLang="zh-CN"/>
              <a:t>74HC138</a:t>
            </a:r>
            <a:r>
              <a:rPr lang="zh-CN" altLang="en-US"/>
              <a:t>的功能表：</a:t>
            </a:r>
            <a:endParaRPr lang="zh-CN" altLang="en-US"/>
          </a:p>
        </p:txBody>
      </p:sp>
      <p:graphicFrame>
        <p:nvGraphicFramePr>
          <p:cNvPr id="254979" name="Group 3"/>
          <p:cNvGraphicFramePr>
            <a:graphicFrameLocks noGrp="1"/>
          </p:cNvGraphicFramePr>
          <p:nvPr/>
        </p:nvGraphicFramePr>
        <p:xfrm>
          <a:off x="1259205" y="981075"/>
          <a:ext cx="6915150" cy="5311775"/>
        </p:xfrm>
        <a:graphic>
          <a:graphicData uri="http://schemas.openxmlformats.org/drawingml/2006/table">
            <a:tbl>
              <a:tblPr/>
              <a:tblGrid>
                <a:gridCol w="494030"/>
                <a:gridCol w="988060"/>
                <a:gridCol w="492760"/>
                <a:gridCol w="494665"/>
                <a:gridCol w="493395"/>
                <a:gridCol w="494665"/>
                <a:gridCol w="494030"/>
                <a:gridCol w="494030"/>
                <a:gridCol w="494030"/>
                <a:gridCol w="492760"/>
                <a:gridCol w="494665"/>
                <a:gridCol w="493395"/>
                <a:gridCol w="494665"/>
              </a:tblGrid>
              <a:tr h="45466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    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入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        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出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946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356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356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934" name="Object 167"/>
          <p:cNvGraphicFramePr>
            <a:graphicFrameLocks noChangeAspect="1"/>
          </p:cNvGraphicFramePr>
          <p:nvPr/>
        </p:nvGraphicFramePr>
        <p:xfrm>
          <a:off x="1763713" y="1466215"/>
          <a:ext cx="8604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公式" r:id="rId1" imgW="11582400" imgH="5791200" progId="Equation.3">
                  <p:embed/>
                </p:oleObj>
              </mc:Choice>
              <mc:Fallback>
                <p:oleObj name="公式" r:id="rId1" imgW="11582400" imgH="5791200" progId="Equation.3">
                  <p:embed/>
                  <p:pic>
                    <p:nvPicPr>
                      <p:cNvPr id="0" name="Object 167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63713" y="1466215"/>
                        <a:ext cx="860425" cy="4302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35" name="Object 168"/>
          <p:cNvGraphicFramePr>
            <a:graphicFrameLocks noChangeAspect="1"/>
          </p:cNvGraphicFramePr>
          <p:nvPr/>
        </p:nvGraphicFramePr>
        <p:xfrm>
          <a:off x="4320858" y="1412875"/>
          <a:ext cx="36210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公式" r:id="rId3" imgW="46634400" imgH="5791200" progId="Equation.3">
                  <p:embed/>
                </p:oleObj>
              </mc:Choice>
              <mc:Fallback>
                <p:oleObj name="公式" r:id="rId3" imgW="46634400" imgH="5791200" progId="Equation.3">
                  <p:embed/>
                  <p:pic>
                    <p:nvPicPr>
                      <p:cNvPr id="0" name="Object 16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0858" y="1412875"/>
                        <a:ext cx="3621087" cy="431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41910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—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十进制译码器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750253"/>
            <a:ext cx="8353425" cy="4752975"/>
          </a:xfrm>
        </p:spPr>
        <p:txBody>
          <a:bodyPr/>
          <a:lstStyle/>
          <a:p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将输入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BCD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码的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个代码译成</a:t>
            </a: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个高、低电平的输出信号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BCD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码以外的伪码，输出均无低电平信号产生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74HC42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5843" name="Object 5"/>
          <p:cNvGraphicFramePr>
            <a:graphicFrameLocks noChangeAspect="1"/>
          </p:cNvGraphicFramePr>
          <p:nvPr/>
        </p:nvGraphicFramePr>
        <p:xfrm>
          <a:off x="1115616" y="3558788"/>
          <a:ext cx="2519362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公式" r:id="rId1" imgW="28651200" imgH="5791200" progId="Equation.3">
                  <p:embed/>
                </p:oleObj>
              </mc:Choice>
              <mc:Fallback>
                <p:oleObj name="公式" r:id="rId1" imgW="28651200" imgH="57912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5616" y="3558788"/>
                        <a:ext cx="2519362" cy="5984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4" name="AutoShape 6"/>
          <p:cNvSpPr>
            <a:spLocks noChangeArrowheads="1"/>
          </p:cNvSpPr>
          <p:nvPr/>
        </p:nvSpPr>
        <p:spPr bwMode="auto">
          <a:xfrm>
            <a:off x="2916238" y="2766378"/>
            <a:ext cx="1368425" cy="215900"/>
          </a:xfrm>
          <a:prstGeom prst="leftRightArrow">
            <a:avLst>
              <a:gd name="adj1" fmla="val 50000"/>
              <a:gd name="adj2" fmla="val 126765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pic>
        <p:nvPicPr>
          <p:cNvPr id="35845" name="Picture 7" descr="4-3-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2643" y="2189817"/>
            <a:ext cx="3455988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三、显示译码器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069975"/>
            <a:ext cx="8183562" cy="1143000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七段字符显示器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如：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8915" name="Object 4"/>
          <p:cNvGraphicFramePr>
            <a:graphicFrameLocks noChangeAspect="1"/>
          </p:cNvGraphicFramePr>
          <p:nvPr/>
        </p:nvGraphicFramePr>
        <p:xfrm>
          <a:off x="110490" y="2496503"/>
          <a:ext cx="8929688" cy="292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Photo Editor 照片" r:id="rId1" imgW="34480500" imgH="10944225" progId="">
                  <p:embed/>
                </p:oleObj>
              </mc:Choice>
              <mc:Fallback>
                <p:oleObj name="Photo Editor 照片" r:id="rId1" imgW="34480500" imgH="10944225" progId="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490" y="2496503"/>
                        <a:ext cx="8929688" cy="29225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169863"/>
            <a:ext cx="8137525" cy="4465637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CN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4.1</a:t>
            </a:r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概述</a:t>
            </a:r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一、组合逻辑电路的特点</a:t>
            </a:r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从功能上</a:t>
            </a:r>
            <a:r>
              <a:rPr lang="en-US" altLang="zh-CN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从电路结构上</a:t>
            </a:r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zh-CN" altLang="en-US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9748" name="AutoShape 4"/>
          <p:cNvSpPr>
            <a:spLocks noChangeArrowheads="1"/>
          </p:cNvSpPr>
          <p:nvPr/>
        </p:nvSpPr>
        <p:spPr bwMode="auto">
          <a:xfrm>
            <a:off x="4716463" y="1611313"/>
            <a:ext cx="4248150" cy="1008062"/>
          </a:xfrm>
          <a:prstGeom prst="wedgeEllipseCallout">
            <a:avLst>
              <a:gd name="adj1" fmla="val -105157"/>
              <a:gd name="adj2" fmla="val -3069"/>
            </a:avLst>
          </a:prstGeom>
          <a:solidFill>
            <a:schemeClr val="accent1">
              <a:alpha val="52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/>
            <a:r>
              <a:rPr lang="zh-CN" altLang="en-US" sz="2400" b="1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任意时刻</a:t>
            </a: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</a:rPr>
              <a:t>的输出仅</a:t>
            </a:r>
            <a:endParaRPr lang="en-US" altLang="zh-CN" sz="2400" b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/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</a:rPr>
              <a:t>取决于该时刻的输入</a:t>
            </a:r>
            <a:endParaRPr lang="zh-CN" altLang="en-US" sz="24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59749" name="AutoShape 5"/>
          <p:cNvSpPr>
            <a:spLocks noChangeArrowheads="1"/>
          </p:cNvSpPr>
          <p:nvPr/>
        </p:nvSpPr>
        <p:spPr bwMode="auto">
          <a:xfrm>
            <a:off x="1763713" y="3987800"/>
            <a:ext cx="3887787" cy="863600"/>
          </a:xfrm>
          <a:prstGeom prst="wedgeEllipseCallout">
            <a:avLst>
              <a:gd name="adj1" fmla="val -23093"/>
              <a:gd name="adj2" fmla="val -184560"/>
            </a:avLst>
          </a:prstGeom>
          <a:solidFill>
            <a:schemeClr val="accent1">
              <a:alpha val="52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/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</a:rPr>
              <a:t>不含记忆（存储）元件</a:t>
            </a:r>
            <a:endParaRPr lang="zh-CN" altLang="en-US" sz="24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5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bldLvl="0" animBg="1"/>
      <p:bldP spid="159749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250825" y="329248"/>
            <a:ext cx="8183563" cy="63341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2. BCD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七段字符显示译码器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	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（代码转换器）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7448    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</a:endParaRPr>
          </a:p>
        </p:txBody>
      </p:sp>
      <p:graphicFrame>
        <p:nvGraphicFramePr>
          <p:cNvPr id="262147" name="Group 3"/>
          <p:cNvGraphicFramePr>
            <a:graphicFrameLocks noGrp="1"/>
          </p:cNvGraphicFramePr>
          <p:nvPr/>
        </p:nvGraphicFramePr>
        <p:xfrm>
          <a:off x="755650" y="832485"/>
          <a:ext cx="6985000" cy="5617182"/>
        </p:xfrm>
        <a:graphic>
          <a:graphicData uri="http://schemas.openxmlformats.org/drawingml/2006/table">
            <a:tbl>
              <a:tblPr/>
              <a:tblGrid>
                <a:gridCol w="858838"/>
                <a:gridCol w="441325"/>
                <a:gridCol w="415925"/>
                <a:gridCol w="430212"/>
                <a:gridCol w="571500"/>
                <a:gridCol w="500063"/>
                <a:gridCol w="501650"/>
                <a:gridCol w="500062"/>
                <a:gridCol w="501650"/>
                <a:gridCol w="500063"/>
                <a:gridCol w="571500"/>
                <a:gridCol w="573087"/>
                <a:gridCol w="619125"/>
              </a:tblGrid>
              <a:tr h="37465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        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入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               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出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数字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3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A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b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c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e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f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g</a:t>
                      </a:r>
                      <a:endParaRPr kumimoji="0" lang="en-US" altLang="zh-CN" sz="16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字形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2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3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4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5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6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7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8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9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12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13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14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15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0186" name="Object 260"/>
          <p:cNvGraphicFramePr>
            <a:graphicFrameLocks noChangeAspect="1"/>
          </p:cNvGraphicFramePr>
          <p:nvPr/>
        </p:nvGraphicFramePr>
        <p:xfrm>
          <a:off x="7451725" y="1913573"/>
          <a:ext cx="1160463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Photo Editor 照片" r:id="rId1" imgW="5038725" imgH="9077325" progId="">
                  <p:embed/>
                </p:oleObj>
              </mc:Choice>
              <mc:Fallback>
                <p:oleObj name="Photo Editor 照片" r:id="rId1" imgW="5038725" imgH="9077325" progId="">
                  <p:embed/>
                  <p:pic>
                    <p:nvPicPr>
                      <p:cNvPr id="0" name="Object 26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51725" y="1913573"/>
                        <a:ext cx="1160463" cy="2089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405" name="Rectangle 261"/>
          <p:cNvSpPr>
            <a:spLocks noChangeArrowheads="1"/>
          </p:cNvSpPr>
          <p:nvPr/>
        </p:nvSpPr>
        <p:spPr bwMode="auto">
          <a:xfrm>
            <a:off x="7783513" y="2416810"/>
            <a:ext cx="73025" cy="2889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2406" name="Rectangle 262"/>
          <p:cNvSpPr>
            <a:spLocks noChangeArrowheads="1"/>
          </p:cNvSpPr>
          <p:nvPr/>
        </p:nvSpPr>
        <p:spPr bwMode="auto">
          <a:xfrm>
            <a:off x="8142288" y="2848610"/>
            <a:ext cx="73025" cy="2889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2407" name="Rectangle 263"/>
          <p:cNvSpPr>
            <a:spLocks noChangeArrowheads="1"/>
          </p:cNvSpPr>
          <p:nvPr/>
        </p:nvSpPr>
        <p:spPr bwMode="auto">
          <a:xfrm>
            <a:off x="8172450" y="2416810"/>
            <a:ext cx="73025" cy="2889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2408" name="Rectangle 264"/>
          <p:cNvSpPr>
            <a:spLocks noChangeArrowheads="1"/>
          </p:cNvSpPr>
          <p:nvPr/>
        </p:nvSpPr>
        <p:spPr bwMode="auto">
          <a:xfrm rot="5400000">
            <a:off x="7993063" y="2626360"/>
            <a:ext cx="73025" cy="288925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1" name="Object 2"/>
          <p:cNvGraphicFramePr>
            <a:graphicFrameLocks noChangeAspect="1"/>
          </p:cNvGraphicFramePr>
          <p:nvPr/>
        </p:nvGraphicFramePr>
        <p:xfrm>
          <a:off x="1052195" y="854075"/>
          <a:ext cx="7291070" cy="560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Photo Editor 照片" r:id="rId1" imgW="35204400" imgH="39900225" progId="">
                  <p:embed/>
                </p:oleObj>
              </mc:Choice>
              <mc:Fallback>
                <p:oleObj name="Photo Editor 照片" r:id="rId1" imgW="35204400" imgH="39900225" progId="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52195" y="854075"/>
                        <a:ext cx="7291070" cy="56070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71" name="AutoShape 3"/>
          <p:cNvSpPr>
            <a:spLocks noGrp="1" noChangeArrowheads="1"/>
          </p:cNvSpPr>
          <p:nvPr>
            <p:ph type="title"/>
          </p:nvPr>
        </p:nvSpPr>
        <p:spPr>
          <a:xfrm>
            <a:off x="1913255" y="38100"/>
            <a:ext cx="6158865" cy="746125"/>
          </a:xfrm>
          <a:prstGeom prst="rightArrow">
            <a:avLst>
              <a:gd name="adj1" fmla="val 50000"/>
              <a:gd name="adj2" fmla="val 260426"/>
            </a:avLst>
          </a:prstGeo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真值表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卡诺图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3172" name="AutoShape 4"/>
          <p:cNvSpPr>
            <a:spLocks noChangeArrowheads="1"/>
          </p:cNvSpPr>
          <p:nvPr/>
        </p:nvSpPr>
        <p:spPr bwMode="auto">
          <a:xfrm>
            <a:off x="3894455" y="253683"/>
            <a:ext cx="1371600" cy="304800"/>
          </a:xfrm>
          <a:prstGeom prst="rightArrow">
            <a:avLst>
              <a:gd name="adj1" fmla="val 50000"/>
              <a:gd name="adj2" fmla="val 1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6" descr="4-3-1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80155" y="801370"/>
            <a:ext cx="4752975" cy="55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4195" name="Rectangle 3"/>
          <p:cNvSpPr>
            <a:spLocks noGrp="1" noChangeArrowheads="1"/>
          </p:cNvSpPr>
          <p:nvPr>
            <p:ph type="title"/>
          </p:nvPr>
        </p:nvSpPr>
        <p:spPr>
          <a:xfrm>
            <a:off x="75565" y="-62230"/>
            <a:ext cx="7898130" cy="863600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BCD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－七段显示译码器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7448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的逻辑图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4196" name="AutoShape 4"/>
          <p:cNvSpPr>
            <a:spLocks noChangeArrowheads="1"/>
          </p:cNvSpPr>
          <p:nvPr/>
        </p:nvSpPr>
        <p:spPr bwMode="auto">
          <a:xfrm>
            <a:off x="3635375" y="4149725"/>
            <a:ext cx="865188" cy="2159000"/>
          </a:xfrm>
          <a:prstGeom prst="roundRect">
            <a:avLst>
              <a:gd name="adj" fmla="val 16667"/>
            </a:avLst>
          </a:prstGeom>
          <a:solidFill>
            <a:srgbClr val="99CCFF">
              <a:alpha val="14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41988" name="Object 5"/>
          <p:cNvGraphicFramePr>
            <a:graphicFrameLocks noChangeAspect="1"/>
          </p:cNvGraphicFramePr>
          <p:nvPr/>
        </p:nvGraphicFramePr>
        <p:xfrm>
          <a:off x="130175" y="1812290"/>
          <a:ext cx="4129088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公式" r:id="rId2" imgW="52120800" imgH="42976800" progId="Equation.3">
                  <p:embed/>
                </p:oleObj>
              </mc:Choice>
              <mc:Fallback>
                <p:oleObj name="公式" r:id="rId2" imgW="52120800" imgH="429768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0175" y="1812290"/>
                        <a:ext cx="4129088" cy="34020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0" descr="4-3-1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80155" y="905510"/>
            <a:ext cx="4752975" cy="5478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522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7448</a:t>
            </a:r>
            <a:r>
              <a:rPr lang="zh-CN" altLang="en-US"/>
              <a:t>的附加控制信号</a:t>
            </a:r>
            <a:r>
              <a:rPr lang="zh-CN" altLang="en-US">
                <a:sym typeface="Wingdings" panose="05000000000000000000" charset="0"/>
              </a:rPr>
              <a:t>：（</a:t>
            </a:r>
            <a:r>
              <a:rPr lang="en-US" altLang="zh-CN">
                <a:sym typeface="Wingdings" panose="05000000000000000000" charset="0"/>
              </a:rPr>
              <a:t>1</a:t>
            </a:r>
            <a:r>
              <a:rPr lang="zh-CN" altLang="en-US">
                <a:sym typeface="Wingdings" panose="05000000000000000000" charset="0"/>
              </a:rPr>
              <a:t>）</a:t>
            </a:r>
            <a:endParaRPr lang="zh-CN" altLang="en-US">
              <a:sym typeface="Wingdings" panose="05000000000000000000" charset="0"/>
            </a:endParaRPr>
          </a:p>
        </p:txBody>
      </p:sp>
      <p:sp>
        <p:nvSpPr>
          <p:cNvPr id="265229" name="Rectangle 13"/>
          <p:cNvSpPr>
            <a:spLocks noGrp="1" noChangeArrowheads="1"/>
          </p:cNvSpPr>
          <p:nvPr>
            <p:ph idx="1"/>
          </p:nvPr>
        </p:nvSpPr>
        <p:spPr>
          <a:xfrm>
            <a:off x="427038" y="1600200"/>
            <a:ext cx="8137525" cy="46053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灯测试输入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3012" name="Object 14"/>
          <p:cNvGraphicFramePr>
            <a:graphicFrameLocks noChangeAspect="1"/>
          </p:cNvGraphicFramePr>
          <p:nvPr/>
        </p:nvGraphicFramePr>
        <p:xfrm>
          <a:off x="2699792" y="1529035"/>
          <a:ext cx="811212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公式" r:id="rId2" imgW="7010400" imgH="4572000" progId="Equation.3">
                  <p:embed/>
                </p:oleObj>
              </mc:Choice>
              <mc:Fallback>
                <p:oleObj name="公式" r:id="rId2" imgW="7010400" imgH="4572000" progId="Equation.3">
                  <p:embed/>
                  <p:pic>
                    <p:nvPicPr>
                      <p:cNvPr id="0" name="Object 1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99792" y="1529035"/>
                        <a:ext cx="811212" cy="5318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231" name="AutoShape 15"/>
          <p:cNvSpPr>
            <a:spLocks noChangeArrowheads="1"/>
          </p:cNvSpPr>
          <p:nvPr/>
        </p:nvSpPr>
        <p:spPr bwMode="auto">
          <a:xfrm>
            <a:off x="323850" y="3284984"/>
            <a:ext cx="3384550" cy="1152525"/>
          </a:xfrm>
          <a:prstGeom prst="wedgeEllipseCallout">
            <a:avLst>
              <a:gd name="adj1" fmla="val 12523"/>
              <a:gd name="adj2" fmla="val -14325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pPr algn="ctr"/>
            <a:r>
              <a:rPr lang="zh-CN" altLang="en-US" sz="2400"/>
              <a:t>当</a:t>
            </a:r>
            <a:r>
              <a:rPr lang="en-US" altLang="zh-CN" sz="2400"/>
              <a:t>          </a:t>
            </a:r>
            <a:r>
              <a:rPr lang="zh-CN" altLang="en-US" sz="2400"/>
              <a:t>时，</a:t>
            </a:r>
            <a:r>
              <a:rPr lang="en-US" altLang="zh-CN" sz="2400"/>
              <a:t>Y</a:t>
            </a:r>
            <a:r>
              <a:rPr lang="en-US" altLang="zh-CN"/>
              <a:t>a</a:t>
            </a:r>
            <a:r>
              <a:rPr lang="en-US" altLang="zh-CN" sz="2400"/>
              <a:t> ~ Y</a:t>
            </a:r>
            <a:r>
              <a:rPr lang="en-US" altLang="zh-CN"/>
              <a:t>g</a:t>
            </a:r>
            <a:r>
              <a:rPr lang="zh-CN" altLang="en-US" sz="2400"/>
              <a:t>全部置为</a:t>
            </a:r>
            <a:r>
              <a:rPr lang="en-US" altLang="zh-CN" sz="2400"/>
              <a:t>1</a:t>
            </a:r>
            <a:endParaRPr lang="en-US" altLang="zh-CN" sz="2400"/>
          </a:p>
        </p:txBody>
      </p:sp>
      <p:graphicFrame>
        <p:nvGraphicFramePr>
          <p:cNvPr id="43014" name="Object 16"/>
          <p:cNvGraphicFramePr>
            <a:graphicFrameLocks noChangeAspect="1"/>
          </p:cNvGraphicFramePr>
          <p:nvPr/>
        </p:nvGraphicFramePr>
        <p:xfrm>
          <a:off x="1263874" y="3500438"/>
          <a:ext cx="93186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公式" r:id="rId4" imgW="12496800" imgH="4876800" progId="Equation.3">
                  <p:embed/>
                </p:oleObj>
              </mc:Choice>
              <mc:Fallback>
                <p:oleObj name="公式" r:id="rId4" imgW="12496800" imgH="4876800" progId="Equation.3">
                  <p:embed/>
                  <p:pic>
                    <p:nvPicPr>
                      <p:cNvPr id="0" name="Object 16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3874" y="3500438"/>
                        <a:ext cx="931862" cy="3619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234" name="Oval 18"/>
          <p:cNvSpPr>
            <a:spLocks noChangeArrowheads="1"/>
          </p:cNvSpPr>
          <p:nvPr/>
        </p:nvSpPr>
        <p:spPr bwMode="auto">
          <a:xfrm>
            <a:off x="3995738" y="5300663"/>
            <a:ext cx="504825" cy="431800"/>
          </a:xfrm>
          <a:prstGeom prst="ellipse">
            <a:avLst/>
          </a:prstGeom>
          <a:solidFill>
            <a:srgbClr val="339966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5237" name="Line 21"/>
          <p:cNvSpPr>
            <a:spLocks noChangeShapeType="1"/>
          </p:cNvSpPr>
          <p:nvPr/>
        </p:nvSpPr>
        <p:spPr bwMode="auto">
          <a:xfrm>
            <a:off x="4427538" y="5516563"/>
            <a:ext cx="720725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5238" name="Line 22"/>
          <p:cNvSpPr>
            <a:spLocks noChangeShapeType="1"/>
          </p:cNvSpPr>
          <p:nvPr/>
        </p:nvSpPr>
        <p:spPr bwMode="auto">
          <a:xfrm flipH="1" flipV="1">
            <a:off x="5149850" y="5372100"/>
            <a:ext cx="0" cy="14446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5240" name="Line 24"/>
          <p:cNvSpPr>
            <a:spLocks noChangeShapeType="1"/>
          </p:cNvSpPr>
          <p:nvPr/>
        </p:nvSpPr>
        <p:spPr bwMode="auto">
          <a:xfrm flipV="1">
            <a:off x="5148263" y="4868863"/>
            <a:ext cx="0" cy="28892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5241" name="Line 25"/>
          <p:cNvSpPr>
            <a:spLocks noChangeShapeType="1"/>
          </p:cNvSpPr>
          <p:nvPr/>
        </p:nvSpPr>
        <p:spPr bwMode="auto">
          <a:xfrm>
            <a:off x="5148263" y="4868863"/>
            <a:ext cx="2159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5242" name="Line 26"/>
          <p:cNvSpPr>
            <a:spLocks noChangeShapeType="1"/>
          </p:cNvSpPr>
          <p:nvPr/>
        </p:nvSpPr>
        <p:spPr bwMode="auto">
          <a:xfrm flipV="1">
            <a:off x="5580063" y="4437063"/>
            <a:ext cx="0" cy="7143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5244" name="Line 28"/>
          <p:cNvSpPr>
            <a:spLocks noChangeShapeType="1"/>
          </p:cNvSpPr>
          <p:nvPr/>
        </p:nvSpPr>
        <p:spPr bwMode="auto">
          <a:xfrm flipH="1">
            <a:off x="4787900" y="6165850"/>
            <a:ext cx="208915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5245" name="Line 29"/>
          <p:cNvSpPr>
            <a:spLocks noChangeShapeType="1"/>
          </p:cNvSpPr>
          <p:nvPr/>
        </p:nvSpPr>
        <p:spPr bwMode="auto">
          <a:xfrm flipV="1">
            <a:off x="4787900" y="4868863"/>
            <a:ext cx="0" cy="12969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5246" name="Line 30"/>
          <p:cNvSpPr>
            <a:spLocks noChangeShapeType="1"/>
          </p:cNvSpPr>
          <p:nvPr/>
        </p:nvSpPr>
        <p:spPr bwMode="auto">
          <a:xfrm>
            <a:off x="4787900" y="4868863"/>
            <a:ext cx="4318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5247" name="Line 31"/>
          <p:cNvSpPr>
            <a:spLocks noChangeShapeType="1"/>
          </p:cNvSpPr>
          <p:nvPr/>
        </p:nvSpPr>
        <p:spPr bwMode="auto">
          <a:xfrm flipV="1">
            <a:off x="5580063" y="4292600"/>
            <a:ext cx="0" cy="21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5248" name="Line 32"/>
          <p:cNvSpPr>
            <a:spLocks noChangeShapeType="1"/>
          </p:cNvSpPr>
          <p:nvPr/>
        </p:nvSpPr>
        <p:spPr bwMode="auto">
          <a:xfrm flipV="1">
            <a:off x="5580063" y="1916113"/>
            <a:ext cx="0" cy="208915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5249" name="Line 33"/>
          <p:cNvSpPr>
            <a:spLocks noChangeShapeType="1"/>
          </p:cNvSpPr>
          <p:nvPr/>
        </p:nvSpPr>
        <p:spPr bwMode="auto">
          <a:xfrm>
            <a:off x="5580063" y="1916113"/>
            <a:ext cx="71437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6" descr="4-3-1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80155" y="857250"/>
            <a:ext cx="4752975" cy="545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7448</a:t>
            </a:r>
            <a:r>
              <a:rPr lang="zh-CN" altLang="en-US"/>
              <a:t>的附加控制信号</a:t>
            </a:r>
            <a:r>
              <a:rPr lang="zh-CN" altLang="en-US">
                <a:sym typeface="Wingdings" panose="05000000000000000000" charset="0"/>
              </a:rPr>
              <a:t>：（</a:t>
            </a:r>
            <a:r>
              <a:rPr lang="en-US" altLang="zh-CN">
                <a:sym typeface="Wingdings" panose="05000000000000000000" charset="0"/>
              </a:rPr>
              <a:t>2</a:t>
            </a:r>
            <a:r>
              <a:rPr lang="zh-CN" altLang="en-US">
                <a:sym typeface="Wingdings" panose="05000000000000000000" charset="0"/>
              </a:rPr>
              <a:t>）</a:t>
            </a:r>
            <a:endParaRPr lang="zh-CN" altLang="en-US">
              <a:sym typeface="Wingdings" panose="05000000000000000000" charset="0"/>
            </a:endParaRPr>
          </a:p>
        </p:txBody>
      </p:sp>
      <p:sp>
        <p:nvSpPr>
          <p:cNvPr id="266249" name="Rectangle 9"/>
          <p:cNvSpPr>
            <a:spLocks noGrp="1" noChangeArrowheads="1"/>
          </p:cNvSpPr>
          <p:nvPr>
            <p:ph idx="1"/>
          </p:nvPr>
        </p:nvSpPr>
        <p:spPr>
          <a:xfrm>
            <a:off x="427038" y="1557338"/>
            <a:ext cx="8137525" cy="4648200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灭零输入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4036" name="Object 10"/>
          <p:cNvGraphicFramePr>
            <a:graphicFrameLocks noChangeAspect="1"/>
          </p:cNvGraphicFramePr>
          <p:nvPr/>
        </p:nvGraphicFramePr>
        <p:xfrm>
          <a:off x="2295798" y="1556792"/>
          <a:ext cx="9080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公式" r:id="rId2" imgW="8839200" imgH="4572000" progId="Equation.3">
                  <p:embed/>
                </p:oleObj>
              </mc:Choice>
              <mc:Fallback>
                <p:oleObj name="公式" r:id="rId2" imgW="8839200" imgH="4572000" progId="Equation.3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95798" y="1556792"/>
                        <a:ext cx="908050" cy="469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51" name="AutoShape 11"/>
          <p:cNvSpPr>
            <a:spLocks noChangeArrowheads="1"/>
          </p:cNvSpPr>
          <p:nvPr/>
        </p:nvSpPr>
        <p:spPr bwMode="auto">
          <a:xfrm>
            <a:off x="179705" y="3141980"/>
            <a:ext cx="3816350" cy="1150620"/>
          </a:xfrm>
          <a:prstGeom prst="wedgeEllipseCallout">
            <a:avLst>
              <a:gd name="adj1" fmla="val 3176"/>
              <a:gd name="adj2" fmla="val -147102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r>
              <a:rPr lang="zh-CN" altLang="en-US" sz="2000"/>
              <a:t>当</a:t>
            </a:r>
            <a:r>
              <a:rPr lang="en-US" altLang="zh-CN" sz="2000"/>
              <a:t>                          </a:t>
            </a:r>
            <a:r>
              <a:rPr lang="zh-CN" altLang="en-US" sz="2000"/>
              <a:t>时，</a:t>
            </a:r>
            <a:r>
              <a:rPr lang="en-US" altLang="zh-CN" sz="2000"/>
              <a:t>              </a:t>
            </a:r>
            <a:endParaRPr lang="en-US" altLang="zh-CN" sz="2000"/>
          </a:p>
          <a:p>
            <a:r>
              <a:rPr lang="en-US" altLang="zh-CN" sz="2000"/>
              <a:t>               </a:t>
            </a:r>
            <a:r>
              <a:rPr lang="zh-CN" altLang="en-US" sz="2000"/>
              <a:t>时，则灭灯</a:t>
            </a:r>
            <a:endParaRPr lang="zh-CN" altLang="en-US" sz="2000"/>
          </a:p>
        </p:txBody>
      </p:sp>
      <p:graphicFrame>
        <p:nvGraphicFramePr>
          <p:cNvPr id="44038" name="Object 12"/>
          <p:cNvGraphicFramePr>
            <a:graphicFrameLocks noChangeAspect="1"/>
          </p:cNvGraphicFramePr>
          <p:nvPr/>
        </p:nvGraphicFramePr>
        <p:xfrm>
          <a:off x="726123" y="3573463"/>
          <a:ext cx="12033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公式" r:id="rId4" imgW="14325600" imgH="4876800" progId="Equation.3">
                  <p:embed/>
                </p:oleObj>
              </mc:Choice>
              <mc:Fallback>
                <p:oleObj name="公式" r:id="rId4" imgW="14325600" imgH="48768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6123" y="3573463"/>
                        <a:ext cx="1203325" cy="4079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13"/>
          <p:cNvGraphicFramePr>
            <a:graphicFrameLocks noChangeAspect="1"/>
          </p:cNvGraphicFramePr>
          <p:nvPr/>
        </p:nvGraphicFramePr>
        <p:xfrm>
          <a:off x="1022350" y="3284538"/>
          <a:ext cx="1843088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公式" r:id="rId6" imgW="26822400" imgH="5486400" progId="Equation.3">
                  <p:embed/>
                </p:oleObj>
              </mc:Choice>
              <mc:Fallback>
                <p:oleObj name="公式" r:id="rId6" imgW="26822400" imgH="5486400" progId="Equation.3">
                  <p:embed/>
                  <p:pic>
                    <p:nvPicPr>
                      <p:cNvPr id="0" name="Object 13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2350" y="3284538"/>
                        <a:ext cx="1843088" cy="377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54" name="Oval 14"/>
          <p:cNvSpPr>
            <a:spLocks noChangeArrowheads="1"/>
          </p:cNvSpPr>
          <p:nvPr/>
        </p:nvSpPr>
        <p:spPr bwMode="auto">
          <a:xfrm>
            <a:off x="3995738" y="5876925"/>
            <a:ext cx="503237" cy="360363"/>
          </a:xfrm>
          <a:prstGeom prst="ellipse">
            <a:avLst/>
          </a:prstGeom>
          <a:solidFill>
            <a:srgbClr val="00808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6257" name="Line 17"/>
          <p:cNvSpPr>
            <a:spLocks noChangeShapeType="1"/>
          </p:cNvSpPr>
          <p:nvPr/>
        </p:nvSpPr>
        <p:spPr bwMode="auto">
          <a:xfrm>
            <a:off x="4427538" y="6021388"/>
            <a:ext cx="1008062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6258" name="Line 18"/>
          <p:cNvSpPr>
            <a:spLocks noChangeShapeType="1"/>
          </p:cNvSpPr>
          <p:nvPr/>
        </p:nvSpPr>
        <p:spPr bwMode="auto">
          <a:xfrm flipV="1">
            <a:off x="5435600" y="5876925"/>
            <a:ext cx="0" cy="14446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66259" name="Line 19"/>
          <p:cNvSpPr>
            <a:spLocks noChangeShapeType="1"/>
          </p:cNvSpPr>
          <p:nvPr/>
        </p:nvSpPr>
        <p:spPr bwMode="auto">
          <a:xfrm flipV="1">
            <a:off x="5435600" y="4868863"/>
            <a:ext cx="0" cy="79216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7448</a:t>
            </a:r>
            <a:r>
              <a:rPr lang="zh-CN" altLang="en-US"/>
              <a:t>的附加控制信号</a:t>
            </a:r>
            <a:r>
              <a:rPr lang="zh-CN" altLang="en-US">
                <a:sym typeface="Wingdings" panose="05000000000000000000" charset="0"/>
              </a:rPr>
              <a:t>：（</a:t>
            </a:r>
            <a:r>
              <a:rPr lang="en-US" altLang="zh-CN">
                <a:sym typeface="Wingdings" panose="05000000000000000000" charset="0"/>
              </a:rPr>
              <a:t>3</a:t>
            </a:r>
            <a:r>
              <a:rPr lang="zh-CN" altLang="en-US">
                <a:sym typeface="Wingdings" panose="05000000000000000000" charset="0"/>
              </a:rPr>
              <a:t>）</a:t>
            </a:r>
            <a:endParaRPr lang="zh-CN" altLang="en-US">
              <a:sym typeface="Wingdings" panose="05000000000000000000" charset="0"/>
            </a:endParaRPr>
          </a:p>
        </p:txBody>
      </p:sp>
      <p:sp>
        <p:nvSpPr>
          <p:cNvPr id="267267" name="Rectangle 3"/>
          <p:cNvSpPr>
            <a:spLocks noGrp="1" noChangeArrowheads="1"/>
          </p:cNvSpPr>
          <p:nvPr>
            <p:ph idx="1"/>
          </p:nvPr>
        </p:nvSpPr>
        <p:spPr>
          <a:xfrm>
            <a:off x="244475" y="888365"/>
            <a:ext cx="3575685" cy="5111750"/>
          </a:xfrm>
        </p:spPr>
        <p:txBody>
          <a:bodyPr/>
          <a:lstStyle/>
          <a:p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灭灯</a:t>
            </a:r>
            <a:r>
              <a:rPr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输入</a:t>
            </a:r>
            <a:r>
              <a:rPr lang="en-US" altLang="zh-CN" sz="1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sz="1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灭零</a:t>
            </a:r>
            <a:r>
              <a:rPr lang="zh-CN" altLang="en-US" sz="1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输出</a:t>
            </a:r>
            <a:endParaRPr lang="zh-CN" altLang="en-US" sz="16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14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输入</a:t>
            </a:r>
            <a:r>
              <a:rPr lang="zh-CN" altLang="en-US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信号，</a:t>
            </a:r>
            <a:endParaRPr lang="zh-CN" altLang="en-US" sz="16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称灭灯输入控制端：</a:t>
            </a:r>
            <a:endParaRPr lang="zh-CN" altLang="en-US" sz="16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无论输入状态是什么，数码管熄灭</a:t>
            </a:r>
            <a:endParaRPr lang="zh-CN" altLang="en-US" sz="16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14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输出</a:t>
            </a:r>
            <a:r>
              <a:rPr lang="zh-CN" altLang="en-US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信号，</a:t>
            </a:r>
            <a:endParaRPr lang="zh-CN" altLang="en-US" sz="16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称灭零输出端：</a:t>
            </a:r>
            <a:endParaRPr lang="zh-CN" altLang="en-US" sz="16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只有当输入</a:t>
            </a:r>
            <a:r>
              <a:rPr lang="en-US" altLang="zh-CN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</a:t>
            </a:r>
            <a:r>
              <a:rPr lang="zh-CN" alt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， 且灭</a:t>
            </a:r>
            <a:endParaRPr lang="zh-CN" altLang="en-US" sz="1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零输入信号</a:t>
            </a:r>
            <a:r>
              <a:rPr lang="en-US" altLang="zh-CN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</a:t>
            </a:r>
            <a:r>
              <a:rPr lang="zh-CN" alt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时，才给出</a:t>
            </a:r>
            <a:endParaRPr lang="zh-CN" altLang="en-US" sz="1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低电平</a:t>
            </a:r>
            <a:r>
              <a:rPr lang="en-US" altLang="zh-CN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  <a:r>
              <a:rPr lang="en-US" altLang="zh-CN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</a:t>
            </a:r>
            <a:endParaRPr lang="en-US" altLang="zh-CN" sz="1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因此</a:t>
            </a:r>
            <a:r>
              <a:rPr lang="en-US" altLang="zh-CN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</a:t>
            </a:r>
            <a:r>
              <a:rPr lang="zh-CN" alt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表示译码器</a:t>
            </a:r>
            <a:r>
              <a:rPr lang="zh-CN" altLang="en-US" sz="18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将本来应该显示的零熄灭了</a:t>
            </a:r>
            <a:r>
              <a:rPr lang="en-US" altLang="zh-CN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</a:t>
            </a:r>
            <a:endParaRPr lang="en-US" altLang="zh-CN" sz="1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z="1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5059" name="Object 4"/>
          <p:cNvGraphicFramePr>
            <a:graphicFrameLocks noChangeAspect="1"/>
          </p:cNvGraphicFramePr>
          <p:nvPr/>
        </p:nvGraphicFramePr>
        <p:xfrm>
          <a:off x="2592968" y="888048"/>
          <a:ext cx="12271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公式" r:id="rId1" imgW="17068800" imgH="5486400" progId="Equation.3">
                  <p:embed/>
                </p:oleObj>
              </mc:Choice>
              <mc:Fallback>
                <p:oleObj name="公式" r:id="rId1" imgW="17068800" imgH="54864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92968" y="888048"/>
                        <a:ext cx="1227138" cy="393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5"/>
          <p:cNvGraphicFramePr>
            <a:graphicFrameLocks noChangeAspect="1"/>
          </p:cNvGraphicFramePr>
          <p:nvPr/>
        </p:nvGraphicFramePr>
        <p:xfrm>
          <a:off x="1383030" y="1459295"/>
          <a:ext cx="8826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公式" r:id="rId3" imgW="11887200" imgH="4876800" progId="Equation.3">
                  <p:embed/>
                </p:oleObj>
              </mc:Choice>
              <mc:Fallback>
                <p:oleObj name="公式" r:id="rId3" imgW="11887200" imgH="48768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3030" y="1459295"/>
                        <a:ext cx="882650" cy="3603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6"/>
          <p:cNvGraphicFramePr>
            <a:graphicFrameLocks noChangeAspect="1"/>
          </p:cNvGraphicFramePr>
          <p:nvPr/>
        </p:nvGraphicFramePr>
        <p:xfrm>
          <a:off x="1383030" y="3284840"/>
          <a:ext cx="1482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公式" r:id="rId5" imgW="21336000" imgH="5486400" progId="Equation.3">
                  <p:embed/>
                </p:oleObj>
              </mc:Choice>
              <mc:Fallback>
                <p:oleObj name="公式" r:id="rId5" imgW="21336000" imgH="5486400" progId="Equation.3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3030" y="3284840"/>
                        <a:ext cx="1482725" cy="381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7"/>
          <p:cNvGraphicFramePr>
            <a:graphicFrameLocks noChangeAspect="1"/>
          </p:cNvGraphicFramePr>
          <p:nvPr/>
        </p:nvGraphicFramePr>
        <p:xfrm>
          <a:off x="1567180" y="3592195"/>
          <a:ext cx="905510" cy="308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公式" r:id="rId7" imgW="14325600" imgH="4876800" progId="Equation.3">
                  <p:embed/>
                </p:oleObj>
              </mc:Choice>
              <mc:Fallback>
                <p:oleObj name="公式" r:id="rId7" imgW="14325600" imgH="4876800" progId="Equation.3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67180" y="3592195"/>
                        <a:ext cx="905510" cy="30861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8"/>
          <p:cNvGraphicFramePr>
            <a:graphicFrameLocks noChangeAspect="1"/>
          </p:cNvGraphicFramePr>
          <p:nvPr/>
        </p:nvGraphicFramePr>
        <p:xfrm>
          <a:off x="1463328" y="2674218"/>
          <a:ext cx="660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公式" r:id="rId9" imgW="9753600" imgH="4876800" progId="Equation.3">
                  <p:embed/>
                </p:oleObj>
              </mc:Choice>
              <mc:Fallback>
                <p:oleObj name="公式" r:id="rId9" imgW="9753600" imgH="48768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63328" y="2674218"/>
                        <a:ext cx="660400" cy="330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9"/>
          <p:cNvGraphicFramePr>
            <a:graphicFrameLocks noChangeAspect="1"/>
          </p:cNvGraphicFramePr>
          <p:nvPr/>
        </p:nvGraphicFramePr>
        <p:xfrm>
          <a:off x="889000" y="4284980"/>
          <a:ext cx="97091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公式" r:id="rId11" imgW="15544800" imgH="4876800" progId="Equation.3">
                  <p:embed/>
                </p:oleObj>
              </mc:Choice>
              <mc:Fallback>
                <p:oleObj name="公式" r:id="rId11" imgW="15544800" imgH="48768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89000" y="4284980"/>
                        <a:ext cx="970915" cy="2984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1" name="Picture 37" descr="4-3-1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22115" y="831215"/>
            <a:ext cx="4554855" cy="545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5" descr="4-3-17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32230" y="828040"/>
            <a:ext cx="6842125" cy="556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p>
            <a:pPr>
              <a:defRPr/>
            </a:pPr>
            <a:r>
              <a:rPr lang="en-US" altLang="zh-CN"/>
              <a:t>7448</a:t>
            </a:r>
            <a:r>
              <a:rPr lang="zh-CN" altLang="en-US"/>
              <a:t>的输入输出电路</a:t>
            </a:r>
            <a:endParaRPr lang="zh-CN" altLang="en-US">
              <a:sym typeface="Wingdings" panose="05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7969"/>
            <a:ext cx="8218488" cy="1150938"/>
          </a:xfrm>
        </p:spPr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例：利用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的配合，实现多位显示系统的灭零控制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217930"/>
            <a:ext cx="8248650" cy="3713163"/>
          </a:xfrm>
        </p:spPr>
        <p:txBody>
          <a:bodyPr/>
          <a:lstStyle/>
          <a:p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整数部分：最高位是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，而且灭掉以后，输出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作为次高位的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输入信号</a:t>
            </a: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小数部分：最低位是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，而且灭掉以后，输出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作为次低位的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输入信号</a:t>
            </a:r>
            <a:endParaRPr lang="zh-CN" altLang="en-US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8131" name="Object 4"/>
          <p:cNvGraphicFramePr>
            <a:graphicFrameLocks noChangeAspect="1"/>
          </p:cNvGraphicFramePr>
          <p:nvPr/>
        </p:nvGraphicFramePr>
        <p:xfrm>
          <a:off x="2687598" y="246420"/>
          <a:ext cx="6096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公式" r:id="rId1" imgW="8839200" imgH="4572000" progId="Equation.3">
                  <p:embed/>
                </p:oleObj>
              </mc:Choice>
              <mc:Fallback>
                <p:oleObj name="公式" r:id="rId1" imgW="8839200" imgH="45720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87598" y="246420"/>
                        <a:ext cx="609600" cy="3159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5"/>
          <p:cNvGraphicFramePr>
            <a:graphicFrameLocks noChangeAspect="1"/>
          </p:cNvGraphicFramePr>
          <p:nvPr/>
        </p:nvGraphicFramePr>
        <p:xfrm>
          <a:off x="4494158" y="246420"/>
          <a:ext cx="7143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公式" r:id="rId3" imgW="9753600" imgH="4876800" progId="Equation.3">
                  <p:embed/>
                </p:oleObj>
              </mc:Choice>
              <mc:Fallback>
                <p:oleObj name="公式" r:id="rId3" imgW="9753600" imgH="48768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4158" y="246420"/>
                        <a:ext cx="714375" cy="3571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6"/>
          <p:cNvGraphicFramePr>
            <a:graphicFrameLocks noChangeAspect="1"/>
          </p:cNvGraphicFramePr>
          <p:nvPr/>
        </p:nvGraphicFramePr>
        <p:xfrm>
          <a:off x="6022831" y="1182053"/>
          <a:ext cx="6937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公式" r:id="rId5" imgW="9753600" imgH="4876800" progId="Equation.3">
                  <p:embed/>
                </p:oleObj>
              </mc:Choice>
              <mc:Fallback>
                <p:oleObj name="公式" r:id="rId5" imgW="9753600" imgH="4876800" progId="Equation.3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22831" y="1182053"/>
                        <a:ext cx="693737" cy="3476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7"/>
          <p:cNvGraphicFramePr>
            <a:graphicFrameLocks noChangeAspect="1"/>
          </p:cNvGraphicFramePr>
          <p:nvPr/>
        </p:nvGraphicFramePr>
        <p:xfrm>
          <a:off x="1538288" y="1546543"/>
          <a:ext cx="619125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公式" r:id="rId7" imgW="8839200" imgH="4572000" progId="Equation.3">
                  <p:embed/>
                </p:oleObj>
              </mc:Choice>
              <mc:Fallback>
                <p:oleObj name="公式" r:id="rId7" imgW="8839200" imgH="4572000" progId="Equation.3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8288" y="1546543"/>
                        <a:ext cx="619125" cy="3222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8"/>
          <p:cNvGraphicFramePr>
            <a:graphicFrameLocks noChangeAspect="1"/>
          </p:cNvGraphicFramePr>
          <p:nvPr/>
        </p:nvGraphicFramePr>
        <p:xfrm>
          <a:off x="6019274" y="1906905"/>
          <a:ext cx="6588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公式" r:id="rId9" imgW="9753600" imgH="4876800" progId="Equation.3">
                  <p:embed/>
                </p:oleObj>
              </mc:Choice>
              <mc:Fallback>
                <p:oleObj name="公式" r:id="rId9" imgW="9753600" imgH="48768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9274" y="1906905"/>
                        <a:ext cx="658813" cy="330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9"/>
          <p:cNvGraphicFramePr>
            <a:graphicFrameLocks noChangeAspect="1"/>
          </p:cNvGraphicFramePr>
          <p:nvPr/>
        </p:nvGraphicFramePr>
        <p:xfrm>
          <a:off x="1465898" y="2194193"/>
          <a:ext cx="60642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公式" r:id="rId11" imgW="8839200" imgH="4572000" progId="Equation.3">
                  <p:embed/>
                </p:oleObj>
              </mc:Choice>
              <mc:Fallback>
                <p:oleObj name="公式" r:id="rId11" imgW="8839200" imgH="45720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65898" y="2194193"/>
                        <a:ext cx="606425" cy="3127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7" name="Picture 11" descr="4-3-19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9388" y="2770505"/>
            <a:ext cx="8713787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9" name="Rectangle 3"/>
          <p:cNvSpPr>
            <a:spLocks noChangeArrowheads="1"/>
          </p:cNvSpPr>
          <p:nvPr/>
        </p:nvSpPr>
        <p:spPr bwMode="auto">
          <a:xfrm>
            <a:off x="755576" y="249555"/>
            <a:ext cx="7056438" cy="9461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4.4.3 </a:t>
            </a:r>
            <a:r>
              <a:rPr lang="zh-CN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数据选择器</a:t>
            </a:r>
            <a:endParaRPr lang="en-US" altLang="zh-CN" sz="28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28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一、二选一数据选择器</a:t>
            </a:r>
            <a:endParaRPr lang="zh-CN" altLang="en-U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</a:endParaRPr>
          </a:p>
        </p:txBody>
      </p:sp>
      <p:graphicFrame>
        <p:nvGraphicFramePr>
          <p:cNvPr id="4" name="Group 122"/>
          <p:cNvGraphicFramePr>
            <a:graphicFrameLocks noGrp="1"/>
          </p:cNvGraphicFramePr>
          <p:nvPr/>
        </p:nvGraphicFramePr>
        <p:xfrm>
          <a:off x="1475656" y="1258089"/>
          <a:ext cx="2520280" cy="3264346"/>
        </p:xfrm>
        <a:graphic>
          <a:graphicData uri="http://schemas.openxmlformats.org/drawingml/2006/table">
            <a:tbl>
              <a:tblPr/>
              <a:tblGrid>
                <a:gridCol w="650394"/>
                <a:gridCol w="459121"/>
                <a:gridCol w="551747"/>
                <a:gridCol w="859018"/>
              </a:tblGrid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SEL</a:t>
                      </a:r>
                      <a:endParaRPr kumimoji="0" lang="en-US" altLang="zh-CN" sz="16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endParaRPr kumimoji="0" lang="en-US" altLang="zh-CN" sz="16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B</a:t>
                      </a:r>
                      <a:endParaRPr kumimoji="0" lang="en-US" altLang="zh-CN" sz="16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endParaRPr kumimoji="0" lang="en-US" altLang="zh-CN" sz="16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9393" name="Object 3"/>
          <p:cNvGraphicFramePr>
            <a:graphicFrameLocks noChangeAspect="1"/>
          </p:cNvGraphicFramePr>
          <p:nvPr/>
        </p:nvGraphicFramePr>
        <p:xfrm>
          <a:off x="5292080" y="2050177"/>
          <a:ext cx="286861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公式" r:id="rId1" imgW="32004000" imgH="4267200" progId="Equation.3">
                  <p:embed/>
                </p:oleObj>
              </mc:Choice>
              <mc:Fallback>
                <p:oleObj name="公式" r:id="rId1" imgW="32004000" imgH="4267200" progId="Equation.3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92080" y="2050177"/>
                        <a:ext cx="2868613" cy="3476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50"/>
          <p:cNvSpPr>
            <a:spLocks noChangeArrowheads="1"/>
          </p:cNvSpPr>
          <p:nvPr/>
        </p:nvSpPr>
        <p:spPr bwMode="auto">
          <a:xfrm rot="5400000">
            <a:off x="6480844" y="2949645"/>
            <a:ext cx="647700" cy="288925"/>
          </a:xfrm>
          <a:prstGeom prst="rightArrow">
            <a:avLst>
              <a:gd name="adj1" fmla="val 50000"/>
              <a:gd name="adj2" fmla="val 56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0" y="-226695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AutoShape 50"/>
          <p:cNvSpPr>
            <a:spLocks noChangeArrowheads="1"/>
          </p:cNvSpPr>
          <p:nvPr/>
        </p:nvSpPr>
        <p:spPr bwMode="auto">
          <a:xfrm>
            <a:off x="4355976" y="2122185"/>
            <a:ext cx="647700" cy="288925"/>
          </a:xfrm>
          <a:prstGeom prst="rightArrow">
            <a:avLst>
              <a:gd name="adj1" fmla="val 50000"/>
              <a:gd name="adj2" fmla="val 56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7378" y="3634358"/>
            <a:ext cx="3729038" cy="202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46" descr="4-3-2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825" y="858520"/>
            <a:ext cx="4537075" cy="5504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0178" name="Object 3"/>
          <p:cNvGraphicFramePr>
            <a:graphicFrameLocks noChangeAspect="1"/>
          </p:cNvGraphicFramePr>
          <p:nvPr/>
        </p:nvGraphicFramePr>
        <p:xfrm>
          <a:off x="4752023" y="2298065"/>
          <a:ext cx="43719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公式" r:id="rId2" imgW="48768000" imgH="11582400" progId="Equation.3">
                  <p:embed/>
                </p:oleObj>
              </mc:Choice>
              <mc:Fallback>
                <p:oleObj name="公式" r:id="rId2" imgW="48768000" imgH="11582400" progId="Equation.3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52023" y="2298065"/>
                        <a:ext cx="4371975" cy="9429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405" name="Group 45"/>
          <p:cNvGraphicFramePr>
            <a:graphicFrameLocks noGrp="1"/>
          </p:cNvGraphicFramePr>
          <p:nvPr/>
        </p:nvGraphicFramePr>
        <p:xfrm>
          <a:off x="5653088" y="3649663"/>
          <a:ext cx="2303462" cy="2381250"/>
        </p:xfrm>
        <a:graphic>
          <a:graphicData uri="http://schemas.openxmlformats.org/drawingml/2006/table">
            <a:tbl>
              <a:tblPr/>
              <a:tblGrid>
                <a:gridCol w="577850"/>
                <a:gridCol w="574675"/>
                <a:gridCol w="576262"/>
                <a:gridCol w="5746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Y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X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10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11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12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13</a:t>
                      </a:r>
                      <a:endParaRPr kumimoji="0" lang="en-US" altLang="zh-CN" sz="2000" b="0" i="0" u="none" strike="noStrike" cap="none" normalizeH="0" baseline="-25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1401" name="Rectangle 41"/>
          <p:cNvSpPr>
            <a:spLocks noGrp="1" noChangeArrowheads="1"/>
          </p:cNvSpPr>
          <p:nvPr>
            <p:ph idx="1"/>
          </p:nvPr>
        </p:nvSpPr>
        <p:spPr>
          <a:xfrm>
            <a:off x="3995420" y="249555"/>
            <a:ext cx="4968875" cy="1045210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二、“双四选一”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74HC153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分析其中的一个“四选一”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0217" name="Object 42"/>
          <p:cNvGraphicFramePr>
            <a:graphicFrameLocks noChangeAspect="1"/>
          </p:cNvGraphicFramePr>
          <p:nvPr/>
        </p:nvGraphicFramePr>
        <p:xfrm>
          <a:off x="5784850" y="3644900"/>
          <a:ext cx="336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公式" r:id="rId4" imgW="4267200" imgH="5486400" progId="Equation.3">
                  <p:embed/>
                </p:oleObj>
              </mc:Choice>
              <mc:Fallback>
                <p:oleObj name="公式" r:id="rId4" imgW="4267200" imgH="5486400" progId="Equation.3">
                  <p:embed/>
                  <p:pic>
                    <p:nvPicPr>
                      <p:cNvPr id="0" name="Object 4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84850" y="3644900"/>
                        <a:ext cx="336550" cy="431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1403" name="Rectangle 43"/>
          <p:cNvSpPr>
            <a:spLocks noChangeArrowheads="1"/>
          </p:cNvSpPr>
          <p:nvPr/>
        </p:nvSpPr>
        <p:spPr bwMode="auto">
          <a:xfrm>
            <a:off x="179388" y="858203"/>
            <a:ext cx="4608512" cy="3241675"/>
          </a:xfrm>
          <a:prstGeom prst="rect">
            <a:avLst/>
          </a:prstGeom>
          <a:solidFill>
            <a:srgbClr val="FF00FF">
              <a:alpha val="14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59068"/>
            <a:ext cx="8137525" cy="4752975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二、逻辑功能的描述</a:t>
            </a:r>
            <a:endParaRPr lang="en-US" altLang="zh-CN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zh-CN" altLang="en-US" sz="32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8194" name="Group 8"/>
          <p:cNvGrpSpPr/>
          <p:nvPr/>
        </p:nvGrpSpPr>
        <p:grpSpPr bwMode="auto">
          <a:xfrm>
            <a:off x="2268538" y="808355"/>
            <a:ext cx="3698875" cy="1738313"/>
            <a:chOff x="2774" y="1330"/>
            <a:chExt cx="2330" cy="1095"/>
          </a:xfrm>
        </p:grpSpPr>
        <p:sp>
          <p:nvSpPr>
            <p:cNvPr id="302089" name="Rectangle 9"/>
            <p:cNvSpPr>
              <a:spLocks noChangeArrowheads="1"/>
            </p:cNvSpPr>
            <p:nvPr/>
          </p:nvSpPr>
          <p:spPr bwMode="auto">
            <a:xfrm>
              <a:off x="3379" y="1480"/>
              <a:ext cx="1089" cy="6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2090" name="Text Box 10"/>
            <p:cNvSpPr txBox="1">
              <a:spLocks noChangeArrowheads="1"/>
            </p:cNvSpPr>
            <p:nvPr/>
          </p:nvSpPr>
          <p:spPr bwMode="auto">
            <a:xfrm>
              <a:off x="3560" y="1575"/>
              <a:ext cx="771" cy="4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/>
                <a:t>组合逻辑</a:t>
              </a:r>
              <a:r>
                <a:rPr lang="en-US" altLang="zh-CN" b="1"/>
                <a:t>    </a:t>
              </a:r>
              <a:r>
                <a:rPr lang="zh-CN" altLang="en-US" b="1"/>
                <a:t>电路</a:t>
              </a:r>
              <a:endParaRPr lang="zh-CN" altLang="en-US" b="1"/>
            </a:p>
          </p:txBody>
        </p:sp>
        <p:sp>
          <p:nvSpPr>
            <p:cNvPr id="302091" name="Line 11"/>
            <p:cNvSpPr>
              <a:spLocks noChangeShapeType="1"/>
            </p:cNvSpPr>
            <p:nvPr/>
          </p:nvSpPr>
          <p:spPr bwMode="auto">
            <a:xfrm>
              <a:off x="2971" y="1525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2092" name="Line 12"/>
            <p:cNvSpPr>
              <a:spLocks noChangeShapeType="1"/>
            </p:cNvSpPr>
            <p:nvPr/>
          </p:nvSpPr>
          <p:spPr bwMode="auto">
            <a:xfrm>
              <a:off x="2971" y="1616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2093" name="Line 13"/>
            <p:cNvSpPr>
              <a:spLocks noChangeShapeType="1"/>
            </p:cNvSpPr>
            <p:nvPr/>
          </p:nvSpPr>
          <p:spPr bwMode="auto">
            <a:xfrm>
              <a:off x="2971" y="2024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2094" name="Line 14"/>
            <p:cNvSpPr>
              <a:spLocks noChangeShapeType="1"/>
            </p:cNvSpPr>
            <p:nvPr/>
          </p:nvSpPr>
          <p:spPr bwMode="auto">
            <a:xfrm>
              <a:off x="4468" y="1525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2095" name="Line 15"/>
            <p:cNvSpPr>
              <a:spLocks noChangeShapeType="1"/>
            </p:cNvSpPr>
            <p:nvPr/>
          </p:nvSpPr>
          <p:spPr bwMode="auto">
            <a:xfrm>
              <a:off x="4468" y="1616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2096" name="Line 16"/>
            <p:cNvSpPr>
              <a:spLocks noChangeShapeType="1"/>
            </p:cNvSpPr>
            <p:nvPr/>
          </p:nvSpPr>
          <p:spPr bwMode="auto">
            <a:xfrm>
              <a:off x="4468" y="2024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2097" name="Line 17"/>
            <p:cNvSpPr>
              <a:spLocks noChangeShapeType="1"/>
            </p:cNvSpPr>
            <p:nvPr/>
          </p:nvSpPr>
          <p:spPr bwMode="auto">
            <a:xfrm>
              <a:off x="3152" y="1706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302098" name="Line 18"/>
            <p:cNvSpPr>
              <a:spLocks noChangeShapeType="1"/>
            </p:cNvSpPr>
            <p:nvPr/>
          </p:nvSpPr>
          <p:spPr bwMode="auto">
            <a:xfrm>
              <a:off x="4694" y="1706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graphicFrame>
          <p:nvGraphicFramePr>
            <p:cNvPr id="8207" name="Object 19"/>
            <p:cNvGraphicFramePr>
              <a:graphicFrameLocks noChangeAspect="1"/>
            </p:cNvGraphicFramePr>
            <p:nvPr/>
          </p:nvGraphicFramePr>
          <p:xfrm>
            <a:off x="2774" y="1330"/>
            <a:ext cx="189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公式" r:id="rId1" imgW="3657600" imgH="5181600" progId="Equation.3">
                    <p:embed/>
                  </p:oleObj>
                </mc:Choice>
                <mc:Fallback>
                  <p:oleObj name="公式" r:id="rId1" imgW="3657600" imgH="5181600" progId="Equation.3">
                    <p:embed/>
                    <p:pic>
                      <p:nvPicPr>
                        <p:cNvPr id="0" name="Object 1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774" y="1330"/>
                          <a:ext cx="189" cy="26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8" name="Object 20"/>
            <p:cNvGraphicFramePr>
              <a:graphicFrameLocks noChangeAspect="1"/>
            </p:cNvGraphicFramePr>
            <p:nvPr/>
          </p:nvGraphicFramePr>
          <p:xfrm>
            <a:off x="2776" y="1491"/>
            <a:ext cx="213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公式" r:id="rId3" imgW="4267200" imgH="5181600" progId="Equation.3">
                    <p:embed/>
                  </p:oleObj>
                </mc:Choice>
                <mc:Fallback>
                  <p:oleObj name="公式" r:id="rId3" imgW="4267200" imgH="5181600" progId="Equation.3">
                    <p:embed/>
                    <p:pic>
                      <p:nvPicPr>
                        <p:cNvPr id="0" name="Object 2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76" y="1491"/>
                          <a:ext cx="213" cy="25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9" name="Object 21"/>
            <p:cNvGraphicFramePr>
              <a:graphicFrameLocks noChangeAspect="1"/>
            </p:cNvGraphicFramePr>
            <p:nvPr/>
          </p:nvGraphicFramePr>
          <p:xfrm>
            <a:off x="2813" y="1878"/>
            <a:ext cx="223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公式" r:id="rId5" imgW="4267200" imgH="5486400" progId="Equation.3">
                    <p:embed/>
                  </p:oleObj>
                </mc:Choice>
                <mc:Fallback>
                  <p:oleObj name="公式" r:id="rId5" imgW="4267200" imgH="5486400" progId="Equation.3">
                    <p:embed/>
                    <p:pic>
                      <p:nvPicPr>
                        <p:cNvPr id="0" name="Object 2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813" y="1878"/>
                          <a:ext cx="223" cy="28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0" name="Object 22"/>
            <p:cNvGraphicFramePr>
              <a:graphicFrameLocks noChangeAspect="1"/>
            </p:cNvGraphicFramePr>
            <p:nvPr/>
          </p:nvGraphicFramePr>
          <p:xfrm>
            <a:off x="4862" y="1355"/>
            <a:ext cx="213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公式" r:id="rId7" imgW="3962400" imgH="5181600" progId="Equation.3">
                    <p:embed/>
                  </p:oleObj>
                </mc:Choice>
                <mc:Fallback>
                  <p:oleObj name="公式" r:id="rId7" imgW="3962400" imgH="5181600" progId="Equation.3">
                    <p:embed/>
                    <p:pic>
                      <p:nvPicPr>
                        <p:cNvPr id="0" name="Object 2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862" y="1355"/>
                          <a:ext cx="213" cy="27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1" name="Object 23"/>
            <p:cNvGraphicFramePr>
              <a:graphicFrameLocks noChangeAspect="1"/>
            </p:cNvGraphicFramePr>
            <p:nvPr/>
          </p:nvGraphicFramePr>
          <p:xfrm>
            <a:off x="4883" y="1532"/>
            <a:ext cx="195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公式" r:id="rId9" imgW="3962400" imgH="4876800" progId="Equation.3">
                    <p:embed/>
                  </p:oleObj>
                </mc:Choice>
                <mc:Fallback>
                  <p:oleObj name="公式" r:id="rId9" imgW="3962400" imgH="4876800" progId="Equation.3">
                    <p:embed/>
                    <p:pic>
                      <p:nvPicPr>
                        <p:cNvPr id="0" name="Object 2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883" y="1532"/>
                          <a:ext cx="195" cy="23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2" name="Object 24"/>
            <p:cNvGraphicFramePr>
              <a:graphicFrameLocks noChangeAspect="1"/>
            </p:cNvGraphicFramePr>
            <p:nvPr/>
          </p:nvGraphicFramePr>
          <p:xfrm>
            <a:off x="4872" y="1909"/>
            <a:ext cx="232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公式" r:id="rId11" imgW="4876800" imgH="5486400" progId="Equation.3">
                    <p:embed/>
                  </p:oleObj>
                </mc:Choice>
                <mc:Fallback>
                  <p:oleObj name="公式" r:id="rId11" imgW="4876800" imgH="5486400" progId="Equation.3">
                    <p:embed/>
                    <p:pic>
                      <p:nvPicPr>
                        <p:cNvPr id="0" name="Object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872" y="1909"/>
                          <a:ext cx="232" cy="25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2105" name="Text Box 25"/>
            <p:cNvSpPr txBox="1">
              <a:spLocks noChangeArrowheads="1"/>
            </p:cNvSpPr>
            <p:nvPr/>
          </p:nvSpPr>
          <p:spPr bwMode="auto">
            <a:xfrm>
              <a:off x="2793" y="2175"/>
              <a:ext cx="2305" cy="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/>
                <a:t>组合逻辑电路的框图</a:t>
              </a:r>
              <a:endParaRPr lang="zh-CN" altLang="en-US" sz="2000" b="1"/>
            </a:p>
          </p:txBody>
        </p:sp>
      </p:grpSp>
      <p:graphicFrame>
        <p:nvGraphicFramePr>
          <p:cNvPr id="302106" name="Object 26"/>
          <p:cNvGraphicFramePr>
            <a:graphicFrameLocks noChangeAspect="1"/>
          </p:cNvGraphicFramePr>
          <p:nvPr/>
        </p:nvGraphicFramePr>
        <p:xfrm>
          <a:off x="5053013" y="3716655"/>
          <a:ext cx="19939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公式" r:id="rId13" imgW="15544800" imgH="4876800" progId="Equation.3">
                  <p:embed/>
                </p:oleObj>
              </mc:Choice>
              <mc:Fallback>
                <p:oleObj name="公式" r:id="rId13" imgW="15544800" imgH="4876800" progId="Equation.3">
                  <p:embed/>
                  <p:pic>
                    <p:nvPicPr>
                      <p:cNvPr id="0" name="Object 26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53013" y="3716655"/>
                        <a:ext cx="1993900" cy="6302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109" name="Object 29"/>
          <p:cNvGraphicFramePr>
            <a:graphicFrameLocks noChangeAspect="1"/>
          </p:cNvGraphicFramePr>
          <p:nvPr/>
        </p:nvGraphicFramePr>
        <p:xfrm>
          <a:off x="693738" y="2837180"/>
          <a:ext cx="3654425" cy="267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公式" r:id="rId15" imgW="29870400" imgH="21945600" progId="Equation.3">
                  <p:embed/>
                </p:oleObj>
              </mc:Choice>
              <mc:Fallback>
                <p:oleObj name="公式" r:id="rId15" imgW="29870400" imgH="21945600" progId="Equation.3">
                  <p:embed/>
                  <p:pic>
                    <p:nvPicPr>
                      <p:cNvPr id="0" name="Object 29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93738" y="2837180"/>
                        <a:ext cx="3654425" cy="26749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0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655"/>
            <a:ext cx="8229600" cy="7207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4.4.4 </a:t>
            </a:r>
            <a:r>
              <a:rPr lang="zh-CN" altLang="en-US" dirty="0"/>
              <a:t>加法器</a:t>
            </a:r>
            <a:endParaRPr lang="zh-CN" altLang="en-US" dirty="0"/>
          </a:p>
        </p:txBody>
      </p:sp>
      <p:sp>
        <p:nvSpPr>
          <p:cNvPr id="2785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678815"/>
            <a:ext cx="8137525" cy="51530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位加法器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半加器，不考虑来自低位的进位，将两个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位的二进制数相加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78581" name="Group 53"/>
          <p:cNvGraphicFramePr>
            <a:graphicFrameLocks noGrp="1"/>
          </p:cNvGraphicFramePr>
          <p:nvPr/>
        </p:nvGraphicFramePr>
        <p:xfrm>
          <a:off x="323850" y="2265680"/>
          <a:ext cx="2592388" cy="2390775"/>
        </p:xfrm>
        <a:graphic>
          <a:graphicData uri="http://schemas.openxmlformats.org/drawingml/2006/table">
            <a:tbl>
              <a:tblPr/>
              <a:tblGrid>
                <a:gridCol w="536575"/>
                <a:gridCol w="760413"/>
                <a:gridCol w="460375"/>
                <a:gridCol w="835025"/>
              </a:tblGrid>
              <a:tr h="35083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入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出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325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B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S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CO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78575" name="Object 47"/>
          <p:cNvGraphicFramePr>
            <a:graphicFrameLocks noChangeAspect="1"/>
          </p:cNvGraphicFramePr>
          <p:nvPr/>
        </p:nvGraphicFramePr>
        <p:xfrm>
          <a:off x="3517900" y="2700655"/>
          <a:ext cx="1620838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公式" r:id="rId1" imgW="16764000" imgH="9753600" progId="Equation.3">
                  <p:embed/>
                </p:oleObj>
              </mc:Choice>
              <mc:Fallback>
                <p:oleObj name="公式" r:id="rId1" imgW="16764000" imgH="9753600" progId="Equation.3">
                  <p:embed/>
                  <p:pic>
                    <p:nvPicPr>
                      <p:cNvPr id="0" name="Object 47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17900" y="2700655"/>
                        <a:ext cx="1620838" cy="9413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76" name="AutoShape 48"/>
          <p:cNvSpPr>
            <a:spLocks noChangeArrowheads="1"/>
          </p:cNvSpPr>
          <p:nvPr/>
        </p:nvSpPr>
        <p:spPr bwMode="auto">
          <a:xfrm>
            <a:off x="2916238" y="2986405"/>
            <a:ext cx="647700" cy="288925"/>
          </a:xfrm>
          <a:prstGeom prst="rightArrow">
            <a:avLst>
              <a:gd name="adj1" fmla="val 50000"/>
              <a:gd name="adj2" fmla="val 56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78578" name="AutoShape 50"/>
          <p:cNvSpPr>
            <a:spLocks noChangeArrowheads="1"/>
          </p:cNvSpPr>
          <p:nvPr/>
        </p:nvSpPr>
        <p:spPr bwMode="auto">
          <a:xfrm rot="1560201">
            <a:off x="5003800" y="3345180"/>
            <a:ext cx="647700" cy="288925"/>
          </a:xfrm>
          <a:prstGeom prst="rightArrow">
            <a:avLst>
              <a:gd name="adj1" fmla="val 50000"/>
              <a:gd name="adj2" fmla="val 560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pic>
        <p:nvPicPr>
          <p:cNvPr id="278582" name="Picture 54" descr="4-3-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3707130"/>
            <a:ext cx="52578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1" grpId="0" autoUpdateAnimBg="0" build="p"/>
      <p:bldP spid="278576" grpId="0" bldLvl="0" animBg="1"/>
      <p:bldP spid="278578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170855"/>
            <a:ext cx="8716962" cy="5762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全加器：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将两个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位二进制数及来自低位的进位相加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79718" name="Group 166"/>
          <p:cNvGraphicFramePr>
            <a:graphicFrameLocks noGrp="1"/>
          </p:cNvGraphicFramePr>
          <p:nvPr/>
        </p:nvGraphicFramePr>
        <p:xfrm>
          <a:off x="179388" y="747713"/>
          <a:ext cx="2568575" cy="4040188"/>
        </p:xfrm>
        <a:graphic>
          <a:graphicData uri="http://schemas.openxmlformats.org/drawingml/2006/table">
            <a:tbl>
              <a:tblPr/>
              <a:tblGrid>
                <a:gridCol w="431800"/>
                <a:gridCol w="427037"/>
                <a:gridCol w="569913"/>
                <a:gridCol w="533400"/>
                <a:gridCol w="606425"/>
              </a:tblGrid>
              <a:tr h="396875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入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输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出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A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B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CI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S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CO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anose="030F0702030302020204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anose="030F0702030302020204" pitchFamily="66" charset="0"/>
                        <a:ea typeface="楷体_GB2312" pitchFamily="49" charset="-122"/>
                      </a:endParaRPr>
                    </a:p>
                  </a:txBody>
                  <a:tcPr marT="45700" marB="4570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79639" name="Object 87"/>
          <p:cNvGraphicFramePr>
            <a:graphicFrameLocks noChangeAspect="1"/>
          </p:cNvGraphicFramePr>
          <p:nvPr/>
        </p:nvGraphicFramePr>
        <p:xfrm>
          <a:off x="3208338" y="819150"/>
          <a:ext cx="5935662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公式" r:id="rId1" imgW="64922400" imgH="11582400" progId="Equation.3">
                  <p:embed/>
                </p:oleObj>
              </mc:Choice>
              <mc:Fallback>
                <p:oleObj name="公式" r:id="rId1" imgW="64922400" imgH="11582400" progId="Equation.3">
                  <p:embed/>
                  <p:pic>
                    <p:nvPicPr>
                      <p:cNvPr id="0" name="Object 87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08338" y="819150"/>
                        <a:ext cx="5935662" cy="10588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641" name="Text Box 89"/>
          <p:cNvSpPr txBox="1">
            <a:spLocks noChangeArrowheads="1"/>
          </p:cNvSpPr>
          <p:nvPr/>
        </p:nvSpPr>
        <p:spPr bwMode="auto">
          <a:xfrm>
            <a:off x="6372225" y="5283200"/>
            <a:ext cx="1439863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74LS183</a:t>
            </a: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79642" name="AutoShape 90"/>
          <p:cNvSpPr>
            <a:spLocks noChangeArrowheads="1"/>
          </p:cNvSpPr>
          <p:nvPr/>
        </p:nvSpPr>
        <p:spPr bwMode="auto">
          <a:xfrm>
            <a:off x="5076825" y="1898650"/>
            <a:ext cx="287338" cy="865188"/>
          </a:xfrm>
          <a:prstGeom prst="upDownArrow">
            <a:avLst>
              <a:gd name="adj1" fmla="val 50000"/>
              <a:gd name="adj2" fmla="val 602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79643" name="AutoShape 91"/>
          <p:cNvSpPr>
            <a:spLocks noChangeArrowheads="1"/>
          </p:cNvSpPr>
          <p:nvPr/>
        </p:nvSpPr>
        <p:spPr bwMode="auto">
          <a:xfrm>
            <a:off x="2700338" y="1322388"/>
            <a:ext cx="649287" cy="215900"/>
          </a:xfrm>
          <a:prstGeom prst="leftRightArrow">
            <a:avLst>
              <a:gd name="adj1" fmla="val 50000"/>
              <a:gd name="adj2" fmla="val 601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pic>
        <p:nvPicPr>
          <p:cNvPr id="279719" name="Picture 167" descr="4-3-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2981325"/>
            <a:ext cx="6011862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9726" name="Text Box 174"/>
          <p:cNvSpPr txBox="1">
            <a:spLocks noChangeArrowheads="1"/>
          </p:cNvSpPr>
          <p:nvPr/>
        </p:nvSpPr>
        <p:spPr bwMode="auto">
          <a:xfrm>
            <a:off x="6804025" y="5788025"/>
            <a:ext cx="1439863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74HC183</a:t>
            </a: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4" grpId="0" autoUpdateAnimBg="0" build="p"/>
      <p:bldP spid="279641" grpId="0" bldLvl="0" animBg="1" autoUpdateAnimBg="0"/>
      <p:bldP spid="279642" grpId="0" bldLvl="0" animBg="1"/>
      <p:bldP spid="279643" grpId="0" bldLvl="0" animBg="1"/>
      <p:bldP spid="279726" grpId="0" bldLvl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-37782"/>
            <a:ext cx="8229600" cy="884237"/>
          </a:xfrm>
        </p:spPr>
        <p:txBody>
          <a:bodyPr/>
          <a:lstStyle/>
          <a:p>
            <a:pPr>
              <a:defRPr/>
            </a:pPr>
            <a:r>
              <a:rPr lang="zh-CN" altLang="en-US"/>
              <a:t>二、多位加法器</a:t>
            </a:r>
            <a:endParaRPr lang="zh-CN" altLang="en-US"/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825818"/>
            <a:ext cx="8137525" cy="5153025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串行进位加法器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优点：简单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缺点：慢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80580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84313" y="1525905"/>
            <a:ext cx="6480175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80581" name="Object 5"/>
          <p:cNvGraphicFramePr>
            <a:graphicFrameLocks noChangeAspect="1"/>
          </p:cNvGraphicFramePr>
          <p:nvPr/>
        </p:nvGraphicFramePr>
        <p:xfrm>
          <a:off x="519113" y="4408805"/>
          <a:ext cx="4400550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" name="公式" r:id="rId2" imgW="45415200" imgH="21945600" progId="Equation.3">
                  <p:embed/>
                </p:oleObj>
              </mc:Choice>
              <mc:Fallback>
                <p:oleObj name="公式" r:id="rId2" imgW="45415200" imgH="219456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113" y="4408805"/>
                        <a:ext cx="4400550" cy="21240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80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80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613" name="Picture 13" descr="4-3-29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98829" y="851535"/>
            <a:ext cx="3802062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1603" name="Rectangle 3"/>
          <p:cNvSpPr>
            <a:spLocks noGrp="1" noChangeArrowheads="1"/>
          </p:cNvSpPr>
          <p:nvPr>
            <p:ph idx="1"/>
          </p:nvPr>
        </p:nvSpPr>
        <p:spPr>
          <a:xfrm>
            <a:off x="179705" y="814705"/>
            <a:ext cx="4144645" cy="551307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超前进位加法器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基本原理：加到第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的进位输入信号是两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个加数第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位以前各位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 ~ j-1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）的函数，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可在相加前由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A,B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两数确定。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优点：快，每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位的</a:t>
            </a:r>
            <a:r>
              <a:rPr lang="zh-CN" altLang="en-US" sz="240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endParaRPr lang="zh-CN" altLang="en-US" sz="240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及最后的</a:t>
            </a:r>
            <a:r>
              <a:rPr lang="zh-CN" altLang="en-US" sz="240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进位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基本同时产生。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缺点：电路复杂。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81605" name="Text Box 5"/>
          <p:cNvSpPr txBox="1">
            <a:spLocks noChangeArrowheads="1"/>
          </p:cNvSpPr>
          <p:nvPr/>
        </p:nvSpPr>
        <p:spPr bwMode="auto">
          <a:xfrm>
            <a:off x="4324033" y="1030923"/>
            <a:ext cx="1439862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74LS283</a:t>
            </a: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-37782"/>
            <a:ext cx="8229600" cy="884237"/>
          </a:xfrm>
        </p:spPr>
        <p:txBody>
          <a:bodyPr/>
          <a:p>
            <a:pPr>
              <a:defRPr/>
            </a:pPr>
            <a:r>
              <a:rPr lang="zh-CN" altLang="en-US"/>
              <a:t>二、多位加法器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1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1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81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1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1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81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1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1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81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1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1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281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1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1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81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1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1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28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28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1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1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281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1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1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281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1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1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1000"/>
                                        <p:tgtEl>
                                          <p:spTgt spid="281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5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69" name="Object 4"/>
          <p:cNvGraphicFramePr>
            <a:graphicFrameLocks noChangeAspect="1"/>
          </p:cNvGraphicFramePr>
          <p:nvPr/>
        </p:nvGraphicFramePr>
        <p:xfrm>
          <a:off x="539750" y="810895"/>
          <a:ext cx="5909945" cy="5669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公式" r:id="rId1" imgW="98145600" imgH="94183200" progId="Equation.3">
                  <p:embed/>
                </p:oleObj>
              </mc:Choice>
              <mc:Fallback>
                <p:oleObj name="公式" r:id="rId1" imgW="98145600" imgH="941832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750" y="810895"/>
                        <a:ext cx="5909945" cy="56692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-37782"/>
            <a:ext cx="8229600" cy="884237"/>
          </a:xfrm>
        </p:spPr>
        <p:txBody>
          <a:bodyPr/>
          <a:p>
            <a:pPr>
              <a:defRPr/>
            </a:pPr>
            <a:r>
              <a:rPr lang="zh-CN" altLang="en-US"/>
              <a:t>二、多位加法器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44450"/>
            <a:ext cx="8229600" cy="884238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4.4.5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数值比较器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84675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819150"/>
            <a:ext cx="8137525" cy="5008563"/>
          </a:xfrm>
        </p:spPr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用来比较两个二进制数的数值大小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位数值比较器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A,B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比较有三种可能结果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84676" name="Object 4"/>
          <p:cNvGraphicFramePr>
            <a:graphicFrameLocks noChangeAspect="1"/>
          </p:cNvGraphicFramePr>
          <p:nvPr/>
        </p:nvGraphicFramePr>
        <p:xfrm>
          <a:off x="323533" y="2459355"/>
          <a:ext cx="642778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公式" r:id="rId1" imgW="70713600" imgH="19202400" progId="Equation.3">
                  <p:embed/>
                </p:oleObj>
              </mc:Choice>
              <mc:Fallback>
                <p:oleObj name="公式" r:id="rId1" imgW="70713600" imgH="192024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533" y="2459355"/>
                        <a:ext cx="6427787" cy="17446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4678" name="Picture 6" descr="4-3-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4160520"/>
            <a:ext cx="7993063" cy="206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8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4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4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8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06680"/>
            <a:ext cx="8229600" cy="6683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二、多位数值比较器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8569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908050"/>
            <a:ext cx="8135937" cy="5400675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原理：从高位比起，只有高位相等，才比较下一位。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例如：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85700" name="Object 4"/>
          <p:cNvGraphicFramePr>
            <a:graphicFrameLocks noChangeAspect="1"/>
          </p:cNvGraphicFramePr>
          <p:nvPr/>
        </p:nvGraphicFramePr>
        <p:xfrm>
          <a:off x="539750" y="2338705"/>
          <a:ext cx="8193088" cy="285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" name="公式" r:id="rId1" imgW="88392000" imgH="30784800" progId="Equation.3">
                  <p:embed/>
                </p:oleObj>
              </mc:Choice>
              <mc:Fallback>
                <p:oleObj name="公式" r:id="rId1" imgW="88392000" imgH="307848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750" y="2338705"/>
                        <a:ext cx="8193088" cy="28527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701" name="Rectangle 5"/>
          <p:cNvSpPr>
            <a:spLocks noChangeArrowheads="1"/>
          </p:cNvSpPr>
          <p:nvPr/>
        </p:nvSpPr>
        <p:spPr bwMode="auto">
          <a:xfrm>
            <a:off x="2771775" y="2914968"/>
            <a:ext cx="1368425" cy="503237"/>
          </a:xfrm>
          <a:prstGeom prst="rect">
            <a:avLst/>
          </a:prstGeom>
          <a:solidFill>
            <a:srgbClr val="00FFCC">
              <a:alpha val="16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85702" name="Rectangle 6"/>
          <p:cNvSpPr>
            <a:spLocks noChangeArrowheads="1"/>
          </p:cNvSpPr>
          <p:nvPr/>
        </p:nvSpPr>
        <p:spPr bwMode="auto">
          <a:xfrm>
            <a:off x="5148263" y="2914968"/>
            <a:ext cx="2808287" cy="503237"/>
          </a:xfrm>
          <a:prstGeom prst="rect">
            <a:avLst/>
          </a:prstGeom>
          <a:solidFill>
            <a:srgbClr val="00FFCC">
              <a:alpha val="16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85703" name="Rectangle 7"/>
          <p:cNvSpPr>
            <a:spLocks noChangeArrowheads="1"/>
          </p:cNvSpPr>
          <p:nvPr/>
        </p:nvSpPr>
        <p:spPr bwMode="auto">
          <a:xfrm>
            <a:off x="1979613" y="3489643"/>
            <a:ext cx="4968875" cy="504825"/>
          </a:xfrm>
          <a:prstGeom prst="rect">
            <a:avLst/>
          </a:prstGeom>
          <a:solidFill>
            <a:srgbClr val="00FFCC">
              <a:alpha val="16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5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5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85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85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85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5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85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8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85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1" grpId="0" bldLvl="0" animBg="1"/>
      <p:bldP spid="285702" grpId="0" bldLvl="0" animBg="1"/>
      <p:bldP spid="285703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-41910"/>
            <a:ext cx="8569076" cy="8842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集成电路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CC14585  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实现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位二进制数的比较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63490" name="Object 5"/>
          <p:cNvGraphicFramePr>
            <a:graphicFrameLocks noChangeAspect="1"/>
          </p:cNvGraphicFramePr>
          <p:nvPr/>
        </p:nvGraphicFramePr>
        <p:xfrm>
          <a:off x="611188" y="908050"/>
          <a:ext cx="66611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公式" r:id="rId1" imgW="63703200" imgH="5791200" progId="Equation.3">
                  <p:embed/>
                </p:oleObj>
              </mc:Choice>
              <mc:Fallback>
                <p:oleObj name="公式" r:id="rId1" imgW="63703200" imgH="57912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188" y="908050"/>
                        <a:ext cx="6661150" cy="5873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1" name="Object 8"/>
          <p:cNvGraphicFramePr>
            <a:graphicFrameLocks noChangeAspect="1"/>
          </p:cNvGraphicFramePr>
          <p:nvPr/>
        </p:nvGraphicFramePr>
        <p:xfrm>
          <a:off x="0" y="2349500"/>
          <a:ext cx="4140200" cy="172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公式" r:id="rId3" imgW="43891200" imgH="18288000" progId="Equation.3">
                  <p:embed/>
                </p:oleObj>
              </mc:Choice>
              <mc:Fallback>
                <p:oleObj name="公式" r:id="rId3" imgW="43891200" imgH="182880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349500"/>
                        <a:ext cx="4140200" cy="17224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492" name="Group 13"/>
          <p:cNvGrpSpPr/>
          <p:nvPr/>
        </p:nvGrpSpPr>
        <p:grpSpPr bwMode="auto">
          <a:xfrm>
            <a:off x="3995738" y="1414463"/>
            <a:ext cx="5040312" cy="4967287"/>
            <a:chOff x="884" y="709"/>
            <a:chExt cx="3175" cy="3129"/>
          </a:xfrm>
        </p:grpSpPr>
        <p:grpSp>
          <p:nvGrpSpPr>
            <p:cNvPr id="63493" name="Group 12"/>
            <p:cNvGrpSpPr/>
            <p:nvPr/>
          </p:nvGrpSpPr>
          <p:grpSpPr bwMode="auto">
            <a:xfrm>
              <a:off x="884" y="709"/>
              <a:ext cx="3175" cy="3129"/>
              <a:chOff x="2562" y="981"/>
              <a:chExt cx="2767" cy="2658"/>
            </a:xfrm>
          </p:grpSpPr>
          <p:pic>
            <p:nvPicPr>
              <p:cNvPr id="63495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608" y="981"/>
                <a:ext cx="2721" cy="26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6724" name="Rectangle 4"/>
              <p:cNvSpPr>
                <a:spLocks noChangeArrowheads="1"/>
              </p:cNvSpPr>
              <p:nvPr/>
            </p:nvSpPr>
            <p:spPr bwMode="auto">
              <a:xfrm>
                <a:off x="2562" y="3022"/>
                <a:ext cx="862" cy="590"/>
              </a:xfrm>
              <a:prstGeom prst="rect">
                <a:avLst/>
              </a:prstGeom>
              <a:solidFill>
                <a:srgbClr val="99CCFF">
                  <a:alpha val="14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286726" name="Rectangle 6"/>
              <p:cNvSpPr>
                <a:spLocks noChangeArrowheads="1"/>
              </p:cNvSpPr>
              <p:nvPr/>
            </p:nvSpPr>
            <p:spPr bwMode="auto">
              <a:xfrm>
                <a:off x="4513" y="1752"/>
                <a:ext cx="408" cy="317"/>
              </a:xfrm>
              <a:prstGeom prst="rect">
                <a:avLst/>
              </a:prstGeom>
              <a:solidFill>
                <a:srgbClr val="FF6600">
                  <a:alpha val="16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286727" name="Rectangle 7"/>
              <p:cNvSpPr>
                <a:spLocks noChangeArrowheads="1"/>
              </p:cNvSpPr>
              <p:nvPr/>
            </p:nvSpPr>
            <p:spPr bwMode="auto">
              <a:xfrm>
                <a:off x="4513" y="2886"/>
                <a:ext cx="454" cy="453"/>
              </a:xfrm>
              <a:prstGeom prst="rect">
                <a:avLst/>
              </a:prstGeom>
              <a:solidFill>
                <a:srgbClr val="FF6600">
                  <a:alpha val="16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286730" name="Line 10"/>
              <p:cNvSpPr>
                <a:spLocks noChangeShapeType="1"/>
              </p:cNvSpPr>
              <p:nvPr/>
            </p:nvSpPr>
            <p:spPr bwMode="auto">
              <a:xfrm>
                <a:off x="3198" y="3541"/>
                <a:ext cx="1088" cy="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  <p:sp>
            <p:nvSpPr>
              <p:cNvPr id="286731" name="Line 11"/>
              <p:cNvSpPr>
                <a:spLocks noChangeShapeType="1"/>
              </p:cNvSpPr>
              <p:nvPr/>
            </p:nvSpPr>
            <p:spPr bwMode="auto">
              <a:xfrm>
                <a:off x="2870" y="3541"/>
                <a:ext cx="181" cy="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楷体_GB2312" charset="0"/>
                </a:endParaRPr>
              </a:p>
            </p:txBody>
          </p:sp>
        </p:grpSp>
        <p:sp>
          <p:nvSpPr>
            <p:cNvPr id="286729" name="Line 9"/>
            <p:cNvSpPr>
              <a:spLocks noChangeShapeType="1"/>
            </p:cNvSpPr>
            <p:nvPr/>
          </p:nvSpPr>
          <p:spPr bwMode="auto">
            <a:xfrm>
              <a:off x="2853" y="3412"/>
              <a:ext cx="9" cy="317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  <a:latin typeface="Comic Sans MS" panose="030F0702030302020204" pitchFamily="66" charset="0"/>
              </a:rPr>
              <a:t>4.5 </a:t>
            </a:r>
            <a:r>
              <a:rPr lang="zh-CN" altLang="en-US" dirty="0" smtClean="0">
                <a:effectLst/>
                <a:latin typeface="Comic Sans MS" panose="030F0702030302020204" pitchFamily="66" charset="0"/>
              </a:rPr>
              <a:t>层次化和模块化的设计方法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039" y="1341438"/>
            <a:ext cx="7889378" cy="4864100"/>
          </a:xfrm>
        </p:spPr>
        <p:txBody>
          <a:bodyPr/>
          <a:lstStyle/>
          <a:p>
            <a:r>
              <a:rPr lang="zh-CN" altLang="en-US" dirty="0" smtClean="0"/>
              <a:t>层次化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 自顶向下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自底向上</a:t>
            </a:r>
            <a:endParaRPr lang="en-US" altLang="zh-CN" dirty="0" smtClean="0"/>
          </a:p>
          <a:p>
            <a:r>
              <a:rPr lang="zh-CN" altLang="en-US" dirty="0" smtClean="0"/>
              <a:t>模块化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 将经过设计和验证的逻辑电路封装模块，反复使用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4.5.1 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23" name="Rectangle 3"/>
          <p:cNvSpPr>
            <a:spLocks noGrp="1" noChangeArrowheads="1"/>
          </p:cNvSpPr>
          <p:nvPr>
            <p:ph idx="1"/>
          </p:nvPr>
        </p:nvSpPr>
        <p:spPr>
          <a:xfrm>
            <a:off x="427355" y="1628775"/>
            <a:ext cx="7673975" cy="2748280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用两片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-3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线优先编码器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16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-4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线优先编码器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其中，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的优先权最高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· · ·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24" name="AutoShape 4"/>
          <p:cNvSpPr>
            <a:spLocks noChangeArrowheads="1"/>
          </p:cNvSpPr>
          <p:nvPr/>
        </p:nvSpPr>
        <p:spPr bwMode="auto">
          <a:xfrm>
            <a:off x="3563938" y="2431484"/>
            <a:ext cx="431800" cy="792163"/>
          </a:xfrm>
          <a:prstGeom prst="downArrow">
            <a:avLst>
              <a:gd name="adj1" fmla="val 50000"/>
              <a:gd name="adj2" fmla="val 458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23556" name="Object 6"/>
          <p:cNvGraphicFramePr>
            <a:graphicFrameLocks noChangeAspect="1"/>
          </p:cNvGraphicFramePr>
          <p:nvPr/>
        </p:nvGraphicFramePr>
        <p:xfrm>
          <a:off x="2309813" y="4616559"/>
          <a:ext cx="5334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" name="公式" r:id="rId1" imgW="5486400" imgH="5791200" progId="Equation.3">
                  <p:embed/>
                </p:oleObj>
              </mc:Choice>
              <mc:Fallback>
                <p:oleObj name="公式" r:id="rId1" imgW="5486400" imgH="5791200" progId="Equation.3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09813" y="4616559"/>
                        <a:ext cx="533400" cy="5619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95288" y="-37782"/>
            <a:ext cx="8229600" cy="884237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r>
              <a:rPr kumimoji="1" lang="en-US" altLang="zh-CN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4.</a:t>
            </a:r>
            <a:r>
              <a:rPr kumimoji="1" lang="zh-CN" altLang="zh-CN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2</a:t>
            </a:r>
            <a:r>
              <a:rPr kumimoji="1" lang="en-US" altLang="zh-CN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 </a:t>
            </a:r>
            <a:r>
              <a:rPr kumimoji="1" lang="zh-CN" altLang="en-US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组合逻辑电路的分析方法</a:t>
            </a:r>
            <a:endParaRPr kumimoji="1" lang="zh-CN" altLang="en-US" sz="3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</a:endParaRPr>
          </a:p>
        </p:txBody>
      </p:sp>
      <p:sp>
        <p:nvSpPr>
          <p:cNvPr id="161794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754380"/>
            <a:ext cx="8353425" cy="5472113"/>
          </a:xfrm>
        </p:spPr>
        <p:txBody>
          <a:bodyPr/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一、写出逻辑函数式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二、逻辑函数式化简或变换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三、真值表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图片 2" descr="IMG_20170927_0818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5231130"/>
            <a:ext cx="8201025" cy="1624330"/>
          </a:xfrm>
          <a:prstGeom prst="rect">
            <a:avLst/>
          </a:prstGeom>
        </p:spPr>
      </p:pic>
      <p:pic>
        <p:nvPicPr>
          <p:cNvPr id="2" name="图片 1" descr="IMG_20170927_0818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15" y="2694305"/>
            <a:ext cx="5245100" cy="371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06" name="Picture 62" descr="4-3-4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 t="5103" b="5103"/>
          <a:stretch>
            <a:fillRect/>
          </a:stretch>
        </p:blipFill>
        <p:spPr>
          <a:xfrm>
            <a:off x="427038" y="473710"/>
            <a:ext cx="8259762" cy="5656263"/>
          </a:xfrm>
          <a:noFill/>
        </p:spPr>
      </p:pic>
      <p:sp>
        <p:nvSpPr>
          <p:cNvPr id="185347" name="AutoShape 3"/>
          <p:cNvSpPr>
            <a:spLocks noChangeArrowheads="1"/>
          </p:cNvSpPr>
          <p:nvPr/>
        </p:nvSpPr>
        <p:spPr bwMode="auto">
          <a:xfrm>
            <a:off x="1476375" y="1412875"/>
            <a:ext cx="6262688" cy="431800"/>
          </a:xfrm>
          <a:prstGeom prst="rightArrow">
            <a:avLst>
              <a:gd name="adj1" fmla="val 50000"/>
              <a:gd name="adj2" fmla="val 362592"/>
            </a:avLst>
          </a:prstGeom>
          <a:solidFill>
            <a:schemeClr val="accent1">
              <a:alpha val="42999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185349" name="Rectangle 5"/>
          <p:cNvSpPr>
            <a:spLocks noChangeArrowheads="1"/>
          </p:cNvSpPr>
          <p:nvPr/>
        </p:nvSpPr>
        <p:spPr bwMode="auto">
          <a:xfrm>
            <a:off x="531813" y="3763963"/>
            <a:ext cx="503237" cy="10080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36" name="Picture 20" descr="4-3-4"/>
          <p:cNvPicPr>
            <a:picLocks noGrp="1" noChangeAspect="1" noChangeArrowheads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827088" y="404813"/>
            <a:ext cx="7416800" cy="5976937"/>
          </a:xfrm>
          <a:noFill/>
        </p:spPr>
      </p:pic>
      <p:sp>
        <p:nvSpPr>
          <p:cNvPr id="188419" name="AutoShape 3"/>
          <p:cNvSpPr>
            <a:spLocks noChangeArrowheads="1"/>
          </p:cNvSpPr>
          <p:nvPr/>
        </p:nvSpPr>
        <p:spPr bwMode="auto">
          <a:xfrm>
            <a:off x="1331913" y="1268413"/>
            <a:ext cx="6119812" cy="431800"/>
          </a:xfrm>
          <a:prstGeom prst="rightArrow">
            <a:avLst>
              <a:gd name="adj1" fmla="val 50000"/>
              <a:gd name="adj2" fmla="val 354320"/>
            </a:avLst>
          </a:prstGeom>
          <a:solidFill>
            <a:schemeClr val="accent1">
              <a:alpha val="42999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188420" name="Rectangle 4"/>
          <p:cNvSpPr>
            <a:spLocks noChangeArrowheads="1"/>
          </p:cNvSpPr>
          <p:nvPr/>
        </p:nvSpPr>
        <p:spPr bwMode="auto">
          <a:xfrm>
            <a:off x="7885113" y="2276475"/>
            <a:ext cx="433387" cy="1128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188421" name="Rectangle 5"/>
          <p:cNvSpPr>
            <a:spLocks noChangeArrowheads="1"/>
          </p:cNvSpPr>
          <p:nvPr/>
        </p:nvSpPr>
        <p:spPr bwMode="auto">
          <a:xfrm>
            <a:off x="2268538" y="4149725"/>
            <a:ext cx="6264275" cy="17287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188422" name="Rectangle 6"/>
          <p:cNvSpPr>
            <a:spLocks noChangeArrowheads="1"/>
          </p:cNvSpPr>
          <p:nvPr/>
        </p:nvSpPr>
        <p:spPr bwMode="auto">
          <a:xfrm>
            <a:off x="2339975" y="4076700"/>
            <a:ext cx="5945188" cy="19446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第一片为高优先权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只有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(1)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无编码输入时，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(2)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才允许工作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第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(1)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片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          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时表示对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            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的编码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低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3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位输出应是两片的输出的“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ea typeface="黑体" panose="02010609060101010101" charset="-122"/>
              </a:rPr>
              <a:t>或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”</a:t>
            </a:r>
            <a:endParaRPr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</a:endParaRPr>
          </a:p>
        </p:txBody>
      </p:sp>
      <p:graphicFrame>
        <p:nvGraphicFramePr>
          <p:cNvPr id="25606" name="Object 7"/>
          <p:cNvGraphicFramePr>
            <a:graphicFrameLocks noChangeAspect="1"/>
          </p:cNvGraphicFramePr>
          <p:nvPr/>
        </p:nvGraphicFramePr>
        <p:xfrm>
          <a:off x="3708400" y="4941888"/>
          <a:ext cx="100806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5" name="公式" r:id="rId2" imgW="12192000" imgH="5486400" progId="Equation.3">
                  <p:embed/>
                </p:oleObj>
              </mc:Choice>
              <mc:Fallback>
                <p:oleObj name="公式" r:id="rId2" imgW="12192000" imgH="5486400" progId="Equation.3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8400" y="4941888"/>
                        <a:ext cx="1008063" cy="4556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8"/>
          <p:cNvGraphicFramePr>
            <a:graphicFrameLocks noChangeAspect="1"/>
          </p:cNvGraphicFramePr>
          <p:nvPr/>
        </p:nvGraphicFramePr>
        <p:xfrm>
          <a:off x="5915025" y="4941888"/>
          <a:ext cx="11620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公式" r:id="rId4" imgW="13411200" imgH="5791200" progId="Equation.3">
                  <p:embed/>
                </p:oleObj>
              </mc:Choice>
              <mc:Fallback>
                <p:oleObj name="公式" r:id="rId4" imgW="13411200" imgH="57912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15025" y="4941888"/>
                        <a:ext cx="1162050" cy="5016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8" descr="4-3-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7088" y="404813"/>
            <a:ext cx="7416800" cy="597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3" name="AutoShape 3"/>
          <p:cNvSpPr>
            <a:spLocks noChangeArrowheads="1"/>
          </p:cNvSpPr>
          <p:nvPr/>
        </p:nvSpPr>
        <p:spPr bwMode="auto">
          <a:xfrm>
            <a:off x="1908175" y="1268413"/>
            <a:ext cx="5543550" cy="431800"/>
          </a:xfrm>
          <a:prstGeom prst="rightArrow">
            <a:avLst>
              <a:gd name="adj1" fmla="val 50000"/>
              <a:gd name="adj2" fmla="val 320956"/>
            </a:avLst>
          </a:prstGeom>
          <a:solidFill>
            <a:schemeClr val="accent1">
              <a:alpha val="42999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0" descr="4-3-1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7088" y="2098769"/>
            <a:ext cx="7129462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04" name="AutoShape 4"/>
          <p:cNvSpPr>
            <a:spLocks noChangeArrowheads="1"/>
          </p:cNvSpPr>
          <p:nvPr/>
        </p:nvSpPr>
        <p:spPr bwMode="auto">
          <a:xfrm>
            <a:off x="2051050" y="1979360"/>
            <a:ext cx="5976938" cy="1150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6006" name="Rectangle 6"/>
          <p:cNvSpPr>
            <a:spLocks noChangeArrowheads="1"/>
          </p:cNvSpPr>
          <p:nvPr/>
        </p:nvSpPr>
        <p:spPr bwMode="auto">
          <a:xfrm>
            <a:off x="1908175" y="5122956"/>
            <a:ext cx="6121400" cy="431800"/>
          </a:xfrm>
          <a:prstGeom prst="rect">
            <a:avLst/>
          </a:prstGeom>
          <a:solidFill>
            <a:srgbClr val="FFFFCC">
              <a:alpha val="17000"/>
            </a:srgb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6007" name="Rectangle 7"/>
          <p:cNvSpPr>
            <a:spLocks noChangeArrowheads="1"/>
          </p:cNvSpPr>
          <p:nvPr/>
        </p:nvSpPr>
        <p:spPr bwMode="auto">
          <a:xfrm>
            <a:off x="755650" y="2098769"/>
            <a:ext cx="1008063" cy="1081087"/>
          </a:xfrm>
          <a:prstGeom prst="rect">
            <a:avLst/>
          </a:prstGeom>
          <a:solidFill>
            <a:srgbClr val="FFFFCC">
              <a:alpha val="20000"/>
            </a:srgb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6008" name="Rectangle 8"/>
          <p:cNvSpPr>
            <a:spLocks noGrp="1" noChangeArrowheads="1"/>
          </p:cNvSpPr>
          <p:nvPr>
            <p:ph idx="1"/>
          </p:nvPr>
        </p:nvSpPr>
        <p:spPr>
          <a:xfrm>
            <a:off x="1908175" y="874806"/>
            <a:ext cx="6337300" cy="2232025"/>
          </a:xfrm>
        </p:spPr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利用附加控制端进行扩展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74HC138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—8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线译码器）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4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—16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线译码器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009" name="AutoShape 9"/>
          <p:cNvSpPr>
            <a:spLocks noChangeArrowheads="1"/>
          </p:cNvSpPr>
          <p:nvPr/>
        </p:nvSpPr>
        <p:spPr bwMode="auto">
          <a:xfrm>
            <a:off x="5320983" y="1933184"/>
            <a:ext cx="333375" cy="719137"/>
          </a:xfrm>
          <a:prstGeom prst="downArrow">
            <a:avLst>
              <a:gd name="adj1" fmla="val 50000"/>
              <a:gd name="adj2" fmla="val 539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6011" name="Rectangle 11"/>
          <p:cNvSpPr>
            <a:spLocks noChangeArrowheads="1"/>
          </p:cNvSpPr>
          <p:nvPr/>
        </p:nvSpPr>
        <p:spPr bwMode="auto">
          <a:xfrm>
            <a:off x="7524750" y="3035394"/>
            <a:ext cx="503238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37782"/>
            <a:ext cx="8229600" cy="884237"/>
          </a:xfrm>
        </p:spPr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4.5.2 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4" descr="4-3-1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55650" y="994410"/>
            <a:ext cx="7345363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/>
          <p:nvPr/>
        </p:nvGrpSpPr>
        <p:grpSpPr bwMode="auto">
          <a:xfrm>
            <a:off x="1763713" y="1138873"/>
            <a:ext cx="4824412" cy="1114425"/>
            <a:chOff x="930" y="1140"/>
            <a:chExt cx="3039" cy="702"/>
          </a:xfrm>
        </p:grpSpPr>
        <p:sp>
          <p:nvSpPr>
            <p:cNvPr id="257028" name="Line 4"/>
            <p:cNvSpPr>
              <a:spLocks noChangeShapeType="1"/>
            </p:cNvSpPr>
            <p:nvPr/>
          </p:nvSpPr>
          <p:spPr bwMode="auto">
            <a:xfrm>
              <a:off x="930" y="1140"/>
              <a:ext cx="3039" cy="1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257029" name="Line 5"/>
            <p:cNvSpPr>
              <a:spLocks noChangeShapeType="1"/>
            </p:cNvSpPr>
            <p:nvPr/>
          </p:nvSpPr>
          <p:spPr bwMode="auto">
            <a:xfrm>
              <a:off x="3945" y="1162"/>
              <a:ext cx="0" cy="6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257030" name="Line 6"/>
            <p:cNvSpPr>
              <a:spLocks noChangeShapeType="1"/>
            </p:cNvSpPr>
            <p:nvPr/>
          </p:nvSpPr>
          <p:spPr bwMode="auto">
            <a:xfrm>
              <a:off x="2392" y="1162"/>
              <a:ext cx="0" cy="6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257031" name="Line 7"/>
            <p:cNvSpPr>
              <a:spLocks noChangeShapeType="1"/>
            </p:cNvSpPr>
            <p:nvPr/>
          </p:nvSpPr>
          <p:spPr bwMode="auto">
            <a:xfrm>
              <a:off x="2381" y="1661"/>
              <a:ext cx="2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257032" name="Line 8"/>
            <p:cNvSpPr>
              <a:spLocks noChangeShapeType="1"/>
            </p:cNvSpPr>
            <p:nvPr/>
          </p:nvSpPr>
          <p:spPr bwMode="auto">
            <a:xfrm>
              <a:off x="2642" y="1661"/>
              <a:ext cx="0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</p:grpSp>
      <p:sp>
        <p:nvSpPr>
          <p:cNvPr id="257033" name="AutoShape 9"/>
          <p:cNvSpPr>
            <a:spLocks noChangeArrowheads="1"/>
          </p:cNvSpPr>
          <p:nvPr/>
        </p:nvSpPr>
        <p:spPr bwMode="auto">
          <a:xfrm>
            <a:off x="755650" y="5099685"/>
            <a:ext cx="2016125" cy="719138"/>
          </a:xfrm>
          <a:prstGeom prst="wedgeEllipseCallout">
            <a:avLst>
              <a:gd name="adj1" fmla="val 95593"/>
              <a:gd name="adj2" fmla="val -1186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>
              <a:defRPr/>
            </a:pPr>
            <a:endParaRPr lang="zh-CN" altLang="en-US" sz="2800">
              <a:latin typeface="Arial" panose="020B0604020202020204" pitchFamily="34" charset="0"/>
              <a:ea typeface="楷体_GB2312" charset="0"/>
            </a:endParaRPr>
          </a:p>
        </p:txBody>
      </p:sp>
      <p:graphicFrame>
        <p:nvGraphicFramePr>
          <p:cNvPr id="34820" name="Object 10"/>
          <p:cNvGraphicFramePr>
            <a:graphicFrameLocks noChangeAspect="1"/>
          </p:cNvGraphicFramePr>
          <p:nvPr/>
        </p:nvGraphicFramePr>
        <p:xfrm>
          <a:off x="1258888" y="5171123"/>
          <a:ext cx="10795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公式" r:id="rId2" imgW="11582400" imgH="5791200" progId="Equation.3">
                  <p:embed/>
                </p:oleObj>
              </mc:Choice>
              <mc:Fallback>
                <p:oleObj name="公式" r:id="rId2" imgW="11582400" imgH="5791200" progId="Equation.3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8888" y="5171123"/>
                        <a:ext cx="1079500" cy="539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35" name="AutoShape 11"/>
          <p:cNvSpPr>
            <a:spLocks noChangeArrowheads="1"/>
          </p:cNvSpPr>
          <p:nvPr/>
        </p:nvSpPr>
        <p:spPr bwMode="auto">
          <a:xfrm>
            <a:off x="7524750" y="2867660"/>
            <a:ext cx="1619250" cy="647700"/>
          </a:xfrm>
          <a:prstGeom prst="wedgeEllipseCallout">
            <a:avLst>
              <a:gd name="adj1" fmla="val -101273"/>
              <a:gd name="adj2" fmla="val -919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CN" sz="2000">
                <a:latin typeface="Arial" panose="020B0604020202020204" pitchFamily="34" charset="0"/>
                <a:ea typeface="楷体_GB2312" charset="0"/>
              </a:rPr>
              <a:t>D</a:t>
            </a:r>
            <a:r>
              <a:rPr lang="en-US" altLang="zh-CN" sz="2000" baseline="-25000">
                <a:latin typeface="Arial" panose="020B0604020202020204" pitchFamily="34" charset="0"/>
                <a:ea typeface="楷体_GB2312" charset="0"/>
              </a:rPr>
              <a:t>3</a:t>
            </a:r>
            <a:r>
              <a:rPr lang="en-US" altLang="zh-CN" sz="2000">
                <a:latin typeface="Arial" panose="020B0604020202020204" pitchFamily="34" charset="0"/>
                <a:ea typeface="楷体_GB2312" charset="0"/>
              </a:rPr>
              <a:t>=1</a:t>
            </a:r>
            <a:endParaRPr lang="en-US" altLang="zh-CN" sz="2000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7036" name="AutoShape 12"/>
          <p:cNvSpPr>
            <a:spLocks noChangeArrowheads="1"/>
          </p:cNvSpPr>
          <p:nvPr/>
        </p:nvSpPr>
        <p:spPr bwMode="auto">
          <a:xfrm>
            <a:off x="0" y="3010535"/>
            <a:ext cx="1619250" cy="647700"/>
          </a:xfrm>
          <a:prstGeom prst="wedgeEllipseCallout">
            <a:avLst>
              <a:gd name="adj1" fmla="val 205491"/>
              <a:gd name="adj2" fmla="val -105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CN" sz="2000">
                <a:latin typeface="Arial" panose="020B0604020202020204" pitchFamily="34" charset="0"/>
                <a:ea typeface="楷体_GB2312" charset="0"/>
              </a:rPr>
              <a:t>D</a:t>
            </a:r>
            <a:r>
              <a:rPr lang="en-US" altLang="zh-CN" sz="2000" baseline="-25000">
                <a:latin typeface="Arial" panose="020B0604020202020204" pitchFamily="34" charset="0"/>
                <a:ea typeface="楷体_GB2312" charset="0"/>
              </a:rPr>
              <a:t>3</a:t>
            </a:r>
            <a:r>
              <a:rPr lang="en-US" altLang="zh-CN" sz="2000">
                <a:latin typeface="Arial" panose="020B0604020202020204" pitchFamily="34" charset="0"/>
                <a:ea typeface="楷体_GB2312" charset="0"/>
              </a:rPr>
              <a:t>=0</a:t>
            </a:r>
            <a:endParaRPr lang="en-US" altLang="zh-CN" sz="2000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57037" name="Oval 13"/>
          <p:cNvSpPr>
            <a:spLocks noChangeArrowheads="1"/>
          </p:cNvSpPr>
          <p:nvPr/>
        </p:nvSpPr>
        <p:spPr bwMode="auto">
          <a:xfrm>
            <a:off x="1258888" y="994410"/>
            <a:ext cx="504825" cy="360363"/>
          </a:xfrm>
          <a:prstGeom prst="ellipse">
            <a:avLst/>
          </a:prstGeom>
          <a:solidFill>
            <a:srgbClr val="FF0000">
              <a:alpha val="21001"/>
            </a:srgbClr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37782"/>
            <a:ext cx="8229600" cy="884237"/>
          </a:xfrm>
        </p:spPr>
        <p:txBody>
          <a:bodyPr/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4.5.2 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8593" y="-68867"/>
            <a:ext cx="8748712" cy="884237"/>
          </a:xfrm>
        </p:spPr>
        <p:txBody>
          <a:bodyPr/>
          <a:lstStyle/>
          <a:p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4.5.3  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用两片</a:t>
            </a: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74HC85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组成一个</a:t>
            </a: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位数值比较器</a:t>
            </a:r>
            <a:endParaRPr lang="zh-CN" altLang="en-US" sz="32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4514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6840" y="1127760"/>
            <a:ext cx="8807450" cy="410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0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060401" y="1188789"/>
          <a:ext cx="502126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3" name="公式" r:id="rId1" imgW="71018400" imgH="11582400" progId="Equation.3">
                  <p:embed/>
                </p:oleObj>
              </mc:Choice>
              <mc:Fallback>
                <p:oleObj name="公式" r:id="rId1" imgW="71018400" imgH="11582400" progId="Equation.3">
                  <p:embed/>
                  <p:pic>
                    <p:nvPicPr>
                      <p:cNvPr id="0" name="Object 4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0401" y="1188789"/>
                        <a:ext cx="5021262" cy="819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09" name="Object 5"/>
          <p:cNvGraphicFramePr>
            <a:graphicFrameLocks noChangeAspect="1"/>
          </p:cNvGraphicFramePr>
          <p:nvPr/>
        </p:nvGraphicFramePr>
        <p:xfrm>
          <a:off x="1165051" y="2504827"/>
          <a:ext cx="67913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公式" r:id="rId3" imgW="79552800" imgH="5791200" progId="Equation.3">
                  <p:embed/>
                </p:oleObj>
              </mc:Choice>
              <mc:Fallback>
                <p:oleObj name="公式" r:id="rId3" imgW="79552800" imgH="57912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5051" y="2504827"/>
                        <a:ext cx="6791325" cy="492125"/>
                      </a:xfrm>
                      <a:prstGeom prst="rect">
                        <a:avLst/>
                      </a:prstGeom>
                      <a:solidFill>
                        <a:srgbClr val="FF99FF">
                          <a:alpha val="16862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751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95738" y="3939182"/>
            <a:ext cx="4824412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7515" name="AutoShape 11"/>
          <p:cNvSpPr>
            <a:spLocks noChangeArrowheads="1"/>
          </p:cNvSpPr>
          <p:nvPr/>
        </p:nvSpPr>
        <p:spPr bwMode="auto">
          <a:xfrm>
            <a:off x="3047826" y="2004764"/>
            <a:ext cx="215900" cy="576263"/>
          </a:xfrm>
          <a:prstGeom prst="down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77516" name="AutoShape 12"/>
          <p:cNvSpPr>
            <a:spLocks noChangeArrowheads="1"/>
          </p:cNvSpPr>
          <p:nvPr/>
        </p:nvSpPr>
        <p:spPr bwMode="auto">
          <a:xfrm>
            <a:off x="4271788" y="2004764"/>
            <a:ext cx="215900" cy="576263"/>
          </a:xfrm>
          <a:prstGeom prst="down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77517" name="AutoShape 13"/>
          <p:cNvSpPr>
            <a:spLocks noChangeArrowheads="1"/>
          </p:cNvSpPr>
          <p:nvPr/>
        </p:nvSpPr>
        <p:spPr bwMode="auto">
          <a:xfrm>
            <a:off x="5568776" y="2004764"/>
            <a:ext cx="215900" cy="576263"/>
          </a:xfrm>
          <a:prstGeom prst="down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77518" name="AutoShape 14"/>
          <p:cNvSpPr>
            <a:spLocks noChangeArrowheads="1"/>
          </p:cNvSpPr>
          <p:nvPr/>
        </p:nvSpPr>
        <p:spPr bwMode="auto">
          <a:xfrm>
            <a:off x="6721301" y="2004764"/>
            <a:ext cx="215900" cy="576263"/>
          </a:xfrm>
          <a:prstGeom prst="down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pic>
        <p:nvPicPr>
          <p:cNvPr id="277519" name="Picture 15" descr="4-3-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2883495"/>
            <a:ext cx="4067175" cy="342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12515"/>
            <a:ext cx="8229600" cy="884237"/>
          </a:xfrm>
        </p:spPr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4.5.4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选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数据选择器实现例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4.3.1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交通信号灯监视电路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7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7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7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7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77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7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7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77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7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7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77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7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7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77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7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7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277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15" grpId="0" bldLvl="0" animBg="1"/>
      <p:bldP spid="277516" grpId="0" bldLvl="0" animBg="1"/>
      <p:bldP spid="277517" grpId="0" bldLvl="0" animBg="1"/>
      <p:bldP spid="277518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53683"/>
            <a:ext cx="8229600" cy="884237"/>
          </a:xfrm>
        </p:spPr>
        <p:txBody>
          <a:bodyPr/>
          <a:lstStyle/>
          <a:p>
            <a:r>
              <a:rPr lang="en-US" altLang="zh-CN" sz="2800" dirty="0" smtClean="0">
                <a:effectLst/>
                <a:latin typeface="Comic Sans MS" panose="030F0702030302020204" pitchFamily="66" charset="0"/>
              </a:rPr>
              <a:t>4.6 </a:t>
            </a:r>
            <a:r>
              <a:rPr lang="zh-CN" altLang="en-US" sz="2800" dirty="0" smtClean="0">
                <a:effectLst/>
                <a:latin typeface="Comic Sans MS" panose="030F0702030302020204" pitchFamily="66" charset="0"/>
              </a:rPr>
              <a:t>可编程逻辑器件</a:t>
            </a:r>
            <a:br>
              <a:rPr lang="zh-CN" altLang="en-US" sz="2800" dirty="0" smtClean="0">
                <a:effectLst/>
                <a:latin typeface="Comic Sans MS" panose="030F0702030302020204" pitchFamily="66" charset="0"/>
              </a:rPr>
            </a:br>
            <a:r>
              <a:rPr lang="zh-CN" altLang="en-US" sz="2800" dirty="0" smtClean="0">
                <a:effectLst/>
                <a:latin typeface="Comic Sans MS" panose="030F0702030302020204" pitchFamily="66" charset="0"/>
              </a:rPr>
              <a:t>（</a:t>
            </a:r>
            <a:r>
              <a:rPr lang="en-US" altLang="zh-CN" sz="2800" dirty="0" smtClean="0">
                <a:effectLst/>
                <a:latin typeface="Comic Sans MS" panose="030F0702030302020204" pitchFamily="66" charset="0"/>
              </a:rPr>
              <a:t>PLD, Programmable Logic Device</a:t>
            </a:r>
            <a:r>
              <a:rPr lang="zh-CN" altLang="en-US" sz="2800" dirty="0" smtClean="0">
                <a:effectLst/>
                <a:latin typeface="Comic Sans MS" panose="030F0702030302020204" pitchFamily="66" charset="0"/>
              </a:rPr>
              <a:t>）</a:t>
            </a:r>
            <a:endParaRPr lang="zh-CN" altLang="en-US" sz="2800" dirty="0" smtClean="0">
              <a:effectLst/>
              <a:latin typeface="Comic Sans MS" panose="030F0702030302020204" pitchFamily="66" charset="0"/>
            </a:endParaRP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0308"/>
            <a:ext cx="8137525" cy="4968875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Tx/>
              <a:buNone/>
            </a:pPr>
            <a:r>
              <a:rPr lang="zh-CN" altLang="en-US" sz="2000" smtClean="0">
                <a:effectLst/>
                <a:latin typeface="Comic Sans MS" panose="030F0702030302020204" pitchFamily="66" charset="0"/>
              </a:rPr>
              <a:t>一、概述</a:t>
            </a:r>
            <a:endParaRPr lang="zh-CN" altLang="en-US" sz="20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r>
              <a:rPr lang="en-US" altLang="zh-CN" sz="2000" smtClean="0">
                <a:effectLst/>
                <a:latin typeface="Comic Sans MS" panose="030F0702030302020204" pitchFamily="66" charset="0"/>
              </a:rPr>
              <a:t>1. </a:t>
            </a:r>
            <a:r>
              <a:rPr lang="zh-CN" altLang="en-US" sz="2000" smtClean="0">
                <a:effectLst/>
                <a:latin typeface="Comic Sans MS" panose="030F0702030302020204" pitchFamily="66" charset="0"/>
              </a:rPr>
              <a:t>数字集成电路从功能上有分为  通用型、专用型两大类</a:t>
            </a:r>
            <a:endParaRPr lang="zh-CN" altLang="en-US" sz="20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r>
              <a:rPr lang="en-US" altLang="zh-CN" sz="2000" smtClean="0">
                <a:effectLst/>
                <a:latin typeface="Comic Sans MS" panose="030F0702030302020204" pitchFamily="66" charset="0"/>
              </a:rPr>
              <a:t>General ICs——</a:t>
            </a:r>
            <a:r>
              <a:rPr lang="zh-CN" altLang="en-US" sz="1800" smtClean="0">
                <a:effectLst/>
                <a:latin typeface="Comic Sans MS" panose="030F0702030302020204" pitchFamily="66" charset="0"/>
              </a:rPr>
              <a:t>通用型</a:t>
            </a:r>
            <a:endParaRPr lang="zh-CN" altLang="en-US" sz="18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r>
              <a:rPr lang="en-US" altLang="zh-CN" sz="2000" smtClean="0">
                <a:effectLst/>
                <a:latin typeface="Comic Sans MS" panose="030F0702030302020204" pitchFamily="66" charset="0"/>
              </a:rPr>
              <a:t>Application-Specific ICs——</a:t>
            </a:r>
            <a:r>
              <a:rPr lang="zh-CN" altLang="en-US" sz="1800" smtClean="0">
                <a:effectLst/>
                <a:latin typeface="Comic Sans MS" panose="030F0702030302020204" pitchFamily="66" charset="0"/>
              </a:rPr>
              <a:t>专用型</a:t>
            </a:r>
            <a:endParaRPr lang="zh-CN" altLang="en-US" sz="18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endParaRPr lang="zh-CN" altLang="en-US" sz="18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endParaRPr lang="zh-CN" altLang="en-US" sz="20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endParaRPr lang="zh-CN" altLang="en-US" sz="20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endParaRPr lang="zh-CN" altLang="en-US" sz="20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endParaRPr lang="zh-CN" altLang="en-US" sz="20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endParaRPr lang="zh-CN" altLang="en-US" sz="20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endParaRPr lang="zh-CN" altLang="en-US" sz="20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endParaRPr lang="zh-CN" altLang="en-US" sz="20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lnSpc>
                <a:spcPct val="90000"/>
              </a:lnSpc>
              <a:buFontTx/>
              <a:buNone/>
            </a:pPr>
            <a:r>
              <a:rPr lang="en-US" altLang="zh-CN" sz="2000" smtClean="0">
                <a:effectLst/>
                <a:latin typeface="Comic Sans MS" panose="030F0702030302020204" pitchFamily="66" charset="0"/>
              </a:rPr>
              <a:t>2. PLD</a:t>
            </a:r>
            <a:r>
              <a:rPr lang="zh-CN" altLang="en-US" sz="2000" smtClean="0">
                <a:effectLst/>
                <a:latin typeface="Comic Sans MS" panose="030F0702030302020204" pitchFamily="66" charset="0"/>
              </a:rPr>
              <a:t>的特点：是一种按通用器件来生产，但逻辑功能是由用户通过对器件编程来设定的</a:t>
            </a:r>
            <a:endParaRPr lang="zh-CN" altLang="en-US" sz="2000" smtClean="0">
              <a:effectLst/>
              <a:latin typeface="Comic Sans MS" panose="030F0702030302020204" pitchFamily="66" charset="0"/>
            </a:endParaRPr>
          </a:p>
        </p:txBody>
      </p:sp>
      <p:pic>
        <p:nvPicPr>
          <p:cNvPr id="65539" name="Picture 4" descr="tnpic00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804025" y="4070033"/>
            <a:ext cx="1150938" cy="92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397" name="Rectangle 5"/>
          <p:cNvSpPr>
            <a:spLocks noChangeArrowheads="1"/>
          </p:cNvSpPr>
          <p:nvPr/>
        </p:nvSpPr>
        <p:spPr bwMode="auto">
          <a:xfrm>
            <a:off x="827088" y="3565208"/>
            <a:ext cx="792162" cy="792162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>
                <a:ea typeface="方正舒体" panose="02010601030101010101" pitchFamily="2" charset="-122"/>
              </a:rPr>
              <a:t>数字</a:t>
            </a:r>
            <a:endParaRPr lang="zh-CN" altLang="en-US">
              <a:ea typeface="方正舒体" panose="02010601030101010101" pitchFamily="2" charset="-122"/>
            </a:endParaRPr>
          </a:p>
          <a:p>
            <a:pPr algn="ctr"/>
            <a:r>
              <a:rPr lang="zh-CN" altLang="en-US">
                <a:ea typeface="方正舒体" panose="02010601030101010101" pitchFamily="2" charset="-122"/>
              </a:rPr>
              <a:t>系统</a:t>
            </a:r>
            <a:endParaRPr lang="zh-CN" altLang="en-US">
              <a:ea typeface="方正舒体" panose="02010601030101010101" pitchFamily="2" charset="-122"/>
            </a:endParaRPr>
          </a:p>
        </p:txBody>
      </p:sp>
      <p:pic>
        <p:nvPicPr>
          <p:cNvPr id="65541" name="Picture 6" descr="asic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0" y="4070033"/>
            <a:ext cx="1366838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7" descr="programmable_chip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95738" y="2846070"/>
            <a:ext cx="1152525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3" name="Picture 8" descr="ic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63713" y="3061970"/>
            <a:ext cx="1152525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401" name="AutoShape 9"/>
          <p:cNvSpPr>
            <a:spLocks noChangeArrowheads="1"/>
          </p:cNvSpPr>
          <p:nvPr/>
        </p:nvSpPr>
        <p:spPr bwMode="auto">
          <a:xfrm>
            <a:off x="1692275" y="3782695"/>
            <a:ext cx="5329238" cy="361950"/>
          </a:xfrm>
          <a:prstGeom prst="rightArrow">
            <a:avLst>
              <a:gd name="adj1" fmla="val 50000"/>
              <a:gd name="adj2" fmla="val 3680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pic>
        <p:nvPicPr>
          <p:cNvPr id="65545" name="Picture 10" descr="soc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88125" y="2517458"/>
            <a:ext cx="1871663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1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1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1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3153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3153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3153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315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315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315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396240" y="1808480"/>
          <a:ext cx="8350885" cy="324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343900" imgH="3238500" progId="Paint.Picture">
                  <p:embed/>
                </p:oleObj>
              </mc:Choice>
              <mc:Fallback>
                <p:oleObj name="" r:id="rId1" imgW="8343900" imgH="3238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6240" y="1808480"/>
                        <a:ext cx="8350885" cy="324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7038" y="91758"/>
            <a:ext cx="8137525" cy="5584825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zh-CN" altLang="en-US" smtClean="0">
                <a:effectLst/>
                <a:latin typeface="Comic Sans MS" panose="030F0702030302020204" pitchFamily="66" charset="0"/>
              </a:rPr>
              <a:t>二、</a:t>
            </a:r>
            <a:r>
              <a:rPr lang="en-US" altLang="zh-CN" smtClean="0">
                <a:effectLst/>
                <a:latin typeface="Comic Sans MS" panose="030F0702030302020204" pitchFamily="66" charset="0"/>
              </a:rPr>
              <a:t>PLD</a:t>
            </a:r>
            <a:r>
              <a:rPr lang="zh-CN" altLang="en-US" smtClean="0">
                <a:effectLst/>
                <a:latin typeface="Comic Sans MS" panose="030F0702030302020204" pitchFamily="66" charset="0"/>
              </a:rPr>
              <a:t>的发展和分类</a:t>
            </a:r>
            <a:endParaRPr lang="zh-CN" altLang="en-US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buFontTx/>
              <a:buNone/>
            </a:pPr>
            <a:r>
              <a:rPr lang="zh-CN" altLang="en-US" smtClean="0">
                <a:effectLst/>
                <a:latin typeface="Comic Sans MS" panose="030F0702030302020204" pitchFamily="66" charset="0"/>
              </a:rPr>
              <a:t>					</a:t>
            </a:r>
            <a:r>
              <a:rPr lang="en-US" altLang="zh-CN" smtClean="0">
                <a:effectLst/>
                <a:latin typeface="Comic Sans MS" panose="030F0702030302020204" pitchFamily="66" charset="0"/>
              </a:rPr>
              <a:t>PROM</a:t>
            </a:r>
            <a:r>
              <a:rPr lang="zh-CN" altLang="en-US" smtClean="0">
                <a:effectLst/>
                <a:latin typeface="Comic Sans MS" panose="030F0702030302020204" pitchFamily="66" charset="0"/>
              </a:rPr>
              <a:t>是最早的</a:t>
            </a:r>
            <a:r>
              <a:rPr lang="en-US" altLang="zh-CN" smtClean="0">
                <a:effectLst/>
                <a:latin typeface="Comic Sans MS" panose="030F0702030302020204" pitchFamily="66" charset="0"/>
              </a:rPr>
              <a:t>PLD</a:t>
            </a:r>
            <a:endParaRPr lang="en-US" altLang="zh-CN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smtClean="0">
                <a:effectLst/>
                <a:latin typeface="Comic Sans MS" panose="030F0702030302020204" pitchFamily="66" charset="0"/>
              </a:rPr>
              <a:t>FPLA  </a:t>
            </a:r>
            <a:r>
              <a:rPr lang="zh-CN" altLang="en-US" sz="2400" smtClean="0">
                <a:effectLst/>
                <a:latin typeface="Comic Sans MS" panose="030F0702030302020204" pitchFamily="66" charset="0"/>
              </a:rPr>
              <a:t>现场可编程逻辑阵列</a:t>
            </a:r>
            <a:endParaRPr lang="zh-CN" altLang="en-US" sz="24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smtClean="0">
                <a:effectLst/>
                <a:latin typeface="Comic Sans MS" panose="030F0702030302020204" pitchFamily="66" charset="0"/>
              </a:rPr>
              <a:t>PAL</a:t>
            </a:r>
            <a:r>
              <a:rPr lang="zh-CN" altLang="en-US" sz="2400" smtClean="0">
                <a:effectLst/>
                <a:latin typeface="Comic Sans MS" panose="030F0702030302020204" pitchFamily="66" charset="0"/>
              </a:rPr>
              <a:t>可编程逻辑阵列</a:t>
            </a:r>
            <a:endParaRPr lang="zh-CN" altLang="en-US" sz="24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smtClean="0">
                <a:effectLst/>
                <a:latin typeface="Comic Sans MS" panose="030F0702030302020204" pitchFamily="66" charset="0"/>
              </a:rPr>
              <a:t>GAL </a:t>
            </a:r>
            <a:r>
              <a:rPr lang="zh-CN" altLang="en-US" sz="2400" smtClean="0">
                <a:effectLst/>
                <a:latin typeface="Comic Sans MS" panose="030F0702030302020204" pitchFamily="66" charset="0"/>
              </a:rPr>
              <a:t>通用阵列逻辑</a:t>
            </a:r>
            <a:endParaRPr lang="zh-CN" altLang="en-US" sz="24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smtClean="0">
                <a:effectLst/>
                <a:latin typeface="Comic Sans MS" panose="030F0702030302020204" pitchFamily="66" charset="0"/>
              </a:rPr>
              <a:t>EPLD </a:t>
            </a:r>
            <a:r>
              <a:rPr lang="zh-CN" altLang="en-US" sz="2400" smtClean="0">
                <a:effectLst/>
                <a:latin typeface="Comic Sans MS" panose="030F0702030302020204" pitchFamily="66" charset="0"/>
              </a:rPr>
              <a:t>可擦除的可编程逻辑器件</a:t>
            </a:r>
            <a:endParaRPr lang="zh-CN" altLang="en-US" sz="24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smtClean="0">
                <a:effectLst/>
                <a:latin typeface="Comic Sans MS" panose="030F0702030302020204" pitchFamily="66" charset="0"/>
              </a:rPr>
              <a:t>CPLD </a:t>
            </a:r>
            <a:r>
              <a:rPr lang="zh-CN" altLang="en-US" sz="2400" smtClean="0">
                <a:effectLst/>
                <a:latin typeface="Comic Sans MS" panose="030F0702030302020204" pitchFamily="66" charset="0"/>
              </a:rPr>
              <a:t>复杂的可编程逻辑器件</a:t>
            </a:r>
            <a:endParaRPr lang="zh-CN" altLang="en-US" sz="24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smtClean="0">
                <a:effectLst/>
                <a:latin typeface="Comic Sans MS" panose="030F0702030302020204" pitchFamily="66" charset="0"/>
              </a:rPr>
              <a:t>FPGA </a:t>
            </a:r>
            <a:r>
              <a:rPr lang="zh-CN" altLang="en-US" sz="2400" smtClean="0">
                <a:effectLst/>
                <a:latin typeface="Comic Sans MS" panose="030F0702030302020204" pitchFamily="66" charset="0"/>
              </a:rPr>
              <a:t>现场可编程门阵列</a:t>
            </a:r>
            <a:endParaRPr lang="zh-CN" altLang="en-US" sz="24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buFontTx/>
              <a:buAutoNum type="arabicPeriod"/>
            </a:pPr>
            <a:endParaRPr lang="zh-CN" altLang="en-US" sz="24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buFontTx/>
              <a:buNone/>
            </a:pPr>
            <a:r>
              <a:rPr lang="en-US" altLang="zh-CN" sz="2400" smtClean="0">
                <a:effectLst/>
                <a:latin typeface="Comic Sans MS" panose="030F0702030302020204" pitchFamily="66" charset="0"/>
              </a:rPr>
              <a:t>Field   Programmable   Logic   </a:t>
            </a:r>
            <a:endParaRPr lang="en-US" altLang="zh-CN" sz="2400" smtClean="0">
              <a:effectLst/>
              <a:latin typeface="Comic Sans MS" panose="030F0702030302020204" pitchFamily="66" charset="0"/>
            </a:endParaRPr>
          </a:p>
          <a:p>
            <a:pPr marL="457200" indent="-457200">
              <a:buFontTx/>
              <a:buNone/>
            </a:pPr>
            <a:r>
              <a:rPr lang="en-US" altLang="zh-CN" sz="2400" smtClean="0">
                <a:effectLst/>
                <a:latin typeface="Comic Sans MS" panose="030F0702030302020204" pitchFamily="66" charset="0"/>
              </a:rPr>
              <a:t>Array  General  Erase  Complex   Device  </a:t>
            </a:r>
            <a:endParaRPr lang="en-US" altLang="zh-CN" sz="2400" smtClean="0">
              <a:effectLst/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95288" y="-37782"/>
            <a:ext cx="8229600" cy="884237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r>
              <a:rPr kumimoji="1" lang="en-US" altLang="zh-CN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4.</a:t>
            </a:r>
            <a:r>
              <a:rPr kumimoji="1" lang="zh-CN" altLang="zh-CN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2</a:t>
            </a:r>
            <a:r>
              <a:rPr kumimoji="1" lang="en-US" altLang="zh-CN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 </a:t>
            </a:r>
            <a:r>
              <a:rPr kumimoji="1" lang="zh-CN" altLang="en-US" sz="3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组合逻辑电路的分析方法</a:t>
            </a:r>
            <a:endParaRPr kumimoji="1" lang="zh-CN" altLang="en-US" sz="3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</a:endParaRPr>
          </a:p>
        </p:txBody>
      </p:sp>
      <p:sp>
        <p:nvSpPr>
          <p:cNvPr id="161794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754380"/>
            <a:ext cx="8353425" cy="5472113"/>
          </a:xfrm>
        </p:spPr>
        <p:txBody>
          <a:bodyPr/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一、写出逻辑函数式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二、逻辑函数式化简或变换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三、真值表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图片 4" descr="IMG_20170927_0820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3610" y="1723390"/>
            <a:ext cx="5949950" cy="459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-48577"/>
            <a:ext cx="8229600" cy="884237"/>
          </a:xfrm>
        </p:spPr>
        <p:txBody>
          <a:bodyPr/>
          <a:lstStyle/>
          <a:p>
            <a:r>
              <a:rPr lang="zh-CN" altLang="en-US" sz="2800" smtClean="0">
                <a:effectLst/>
                <a:latin typeface="Comic Sans MS" panose="030F0702030302020204" pitchFamily="66" charset="0"/>
              </a:rPr>
              <a:t>三、</a:t>
            </a:r>
            <a:r>
              <a:rPr lang="en-US" altLang="zh-CN" sz="2800" smtClean="0">
                <a:effectLst/>
                <a:latin typeface="Comic Sans MS" panose="030F0702030302020204" pitchFamily="66" charset="0"/>
              </a:rPr>
              <a:t>LSI</a:t>
            </a:r>
            <a:r>
              <a:rPr lang="zh-CN" altLang="en-US" sz="2800" smtClean="0">
                <a:effectLst/>
                <a:latin typeface="Comic Sans MS" panose="030F0702030302020204" pitchFamily="66" charset="0"/>
              </a:rPr>
              <a:t>中用的逻辑图符号</a:t>
            </a:r>
            <a:endParaRPr lang="zh-CN" altLang="en-US" sz="2800" smtClean="0">
              <a:effectLst/>
              <a:latin typeface="Comic Sans MS" panose="030F0702030302020204" pitchFamily="66" charset="0"/>
            </a:endParaRPr>
          </a:p>
        </p:txBody>
      </p:sp>
      <p:pic>
        <p:nvPicPr>
          <p:cNvPr id="67586" name="Picture 3" descr="8-1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3850" y="888048"/>
            <a:ext cx="8208963" cy="491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-41910"/>
            <a:ext cx="8229600" cy="884238"/>
          </a:xfrm>
        </p:spPr>
        <p:txBody>
          <a:bodyPr/>
          <a:lstStyle/>
          <a:p>
            <a:pPr>
              <a:defRPr/>
            </a:pPr>
            <a:r>
              <a:rPr lang="zh-CN" altLang="en-US" sz="2800" dirty="0" smtClean="0">
                <a:effectLst/>
                <a:latin typeface="Comic Sans MS" panose="030F0702030302020204" pitchFamily="66" charset="0"/>
              </a:rPr>
              <a:t>四、</a:t>
            </a:r>
            <a:r>
              <a:rPr lang="en-US" altLang="zh-CN" sz="2800" dirty="0" smtClean="0">
                <a:effectLst/>
                <a:latin typeface="Comic Sans MS" panose="030F0702030302020204" pitchFamily="66" charset="0"/>
              </a:rPr>
              <a:t>  </a:t>
            </a:r>
            <a:r>
              <a:rPr lang="en-US" altLang="zh-CN" sz="2800" dirty="0">
                <a:effectLst/>
                <a:latin typeface="Comic Sans MS" panose="030F0702030302020204" pitchFamily="66" charset="0"/>
              </a:rPr>
              <a:t>FPLA</a:t>
            </a:r>
            <a:endParaRPr lang="en-US" altLang="zh-CN" sz="2800" dirty="0">
              <a:effectLst/>
              <a:latin typeface="Comic Sans MS" panose="030F0702030302020204" pitchFamily="66" charset="0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823278"/>
            <a:ext cx="8137525" cy="50800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/>
                <a:latin typeface="Comic Sans MS" panose="030F0702030302020204" pitchFamily="66" charset="0"/>
              </a:rPr>
              <a:t>组合电路和时序电路结构的通用形式</a:t>
            </a:r>
            <a:endParaRPr lang="zh-CN" altLang="en-US" smtClean="0">
              <a:effectLst/>
              <a:latin typeface="Comic Sans MS" panose="030F0702030302020204" pitchFamily="66" charset="0"/>
            </a:endParaRPr>
          </a:p>
          <a:p>
            <a:pPr>
              <a:buFontTx/>
              <a:buNone/>
            </a:pPr>
            <a:endParaRPr lang="zh-CN" altLang="en-US" smtClean="0">
              <a:effectLst/>
              <a:latin typeface="Comic Sans MS" panose="030F0702030302020204" pitchFamily="66" charset="0"/>
            </a:endParaRPr>
          </a:p>
        </p:txBody>
      </p:sp>
      <p:pic>
        <p:nvPicPr>
          <p:cNvPr id="68611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58888" y="3558540"/>
            <a:ext cx="5618162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8612" name="Group 5"/>
          <p:cNvGrpSpPr/>
          <p:nvPr/>
        </p:nvGrpSpPr>
        <p:grpSpPr bwMode="auto">
          <a:xfrm>
            <a:off x="2051050" y="1182053"/>
            <a:ext cx="4321175" cy="2135187"/>
            <a:chOff x="3152" y="663"/>
            <a:chExt cx="2468" cy="1004"/>
          </a:xfrm>
        </p:grpSpPr>
        <p:graphicFrame>
          <p:nvGraphicFramePr>
            <p:cNvPr id="68613" name="Object 6"/>
            <p:cNvGraphicFramePr>
              <a:graphicFrameLocks noChangeAspect="1"/>
            </p:cNvGraphicFramePr>
            <p:nvPr/>
          </p:nvGraphicFramePr>
          <p:xfrm>
            <a:off x="3152" y="845"/>
            <a:ext cx="2177" cy="8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37" name="Photo Editor 照片" r:id="rId2" imgW="5524500" imgH="2085975" progId="">
                    <p:embed/>
                  </p:oleObj>
                </mc:Choice>
                <mc:Fallback>
                  <p:oleObj name="Photo Editor 照片" r:id="rId2" imgW="5524500" imgH="2085975" progId="">
                    <p:embed/>
                    <p:pic>
                      <p:nvPicPr>
                        <p:cNvPr id="0" name="Object 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152" y="845"/>
                          <a:ext cx="2177" cy="82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6391" name="Text Box 7"/>
            <p:cNvSpPr txBox="1">
              <a:spLocks noChangeArrowheads="1"/>
            </p:cNvSpPr>
            <p:nvPr/>
          </p:nvSpPr>
          <p:spPr bwMode="auto">
            <a:xfrm>
              <a:off x="3198" y="663"/>
              <a:ext cx="588" cy="15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ea typeface="方正舒体" panose="02010601030101010101" pitchFamily="2" charset="-122"/>
                </a:rPr>
                <a:t>A</a:t>
              </a:r>
              <a:r>
                <a:rPr lang="en-US" altLang="zh-CN" sz="1400">
                  <a:effectLst>
                    <a:outerShdw blurRad="38100" dist="38100" dir="2700000" algn="tl">
                      <a:srgbClr val="C0C0C0"/>
                    </a:outerShdw>
                  </a:effectLst>
                  <a:ea typeface="方正舒体" panose="02010601030101010101" pitchFamily="2" charset="-122"/>
                </a:rPr>
                <a:t>0</a:t>
              </a:r>
              <a:r>
                <a:rPr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ea typeface="方正舒体" panose="02010601030101010101" pitchFamily="2" charset="-122"/>
                </a:rPr>
                <a:t>~An</a:t>
              </a:r>
              <a:endParaRPr lang="en-US" altLang="zh-CN" sz="1600">
                <a:effectLst>
                  <a:outerShdw blurRad="38100" dist="38100" dir="2700000" algn="tl">
                    <a:srgbClr val="C0C0C0"/>
                  </a:outerShdw>
                </a:effectLst>
                <a:ea typeface="方正舒体" panose="02010601030101010101" pitchFamily="2" charset="-122"/>
              </a:endParaRPr>
            </a:p>
          </p:txBody>
        </p:sp>
        <p:sp>
          <p:nvSpPr>
            <p:cNvPr id="656392" name="Text Box 8"/>
            <p:cNvSpPr txBox="1">
              <a:spLocks noChangeArrowheads="1"/>
            </p:cNvSpPr>
            <p:nvPr/>
          </p:nvSpPr>
          <p:spPr bwMode="auto">
            <a:xfrm>
              <a:off x="3751" y="901"/>
              <a:ext cx="724" cy="1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zh-CN" altLang="en-US" sz="1400">
                <a:latin typeface="Arial" panose="020B0604020202020204" pitchFamily="34" charset="0"/>
                <a:ea typeface="方正舒体" panose="02010601030101010101" pitchFamily="2" charset="-122"/>
                <a:cs typeface="方正舒体" panose="02010601030101010101" pitchFamily="2" charset="-122"/>
              </a:endParaRPr>
            </a:p>
          </p:txBody>
        </p:sp>
        <p:sp>
          <p:nvSpPr>
            <p:cNvPr id="656393" name="Text Box 9"/>
            <p:cNvSpPr txBox="1">
              <a:spLocks noChangeArrowheads="1"/>
            </p:cNvSpPr>
            <p:nvPr/>
          </p:nvSpPr>
          <p:spPr bwMode="auto">
            <a:xfrm>
              <a:off x="4894" y="1055"/>
              <a:ext cx="726" cy="4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>
                  <a:effectLst>
                    <a:outerShdw blurRad="38100" dist="38100" dir="2700000" algn="tl">
                      <a:srgbClr val="C0C0C0"/>
                    </a:outerShdw>
                  </a:effectLst>
                  <a:ea typeface="方正舒体" panose="02010601030101010101" pitchFamily="2" charset="-122"/>
                </a:rPr>
                <a:t>D0</a:t>
              </a:r>
              <a:endParaRPr lang="en-US" altLang="zh-CN" sz="1400">
                <a:effectLst>
                  <a:outerShdw blurRad="38100" dist="38100" dir="2700000" algn="tl">
                    <a:srgbClr val="C0C0C0"/>
                  </a:outerShdw>
                </a:effectLst>
                <a:ea typeface="方正舒体" panose="02010601030101010101" pitchFamily="2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sz="1400">
                <a:effectLst>
                  <a:outerShdw blurRad="38100" dist="38100" dir="2700000" algn="tl">
                    <a:srgbClr val="C0C0C0"/>
                  </a:outerShdw>
                </a:effectLst>
                <a:ea typeface="方正舒体" panose="02010601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ea typeface="方正舒体" panose="02010601030101010101" pitchFamily="2" charset="-122"/>
                </a:rPr>
                <a:t>Dm</a:t>
              </a:r>
              <a:endParaRPr lang="en-US" altLang="zh-CN" sz="1600">
                <a:effectLst>
                  <a:outerShdw blurRad="38100" dist="38100" dir="2700000" algn="tl">
                    <a:srgbClr val="C0C0C0"/>
                  </a:outerShdw>
                </a:effectLst>
                <a:ea typeface="方正舒体" panose="02010601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655"/>
            <a:ext cx="8229600" cy="884238"/>
          </a:xfrm>
        </p:spPr>
        <p:txBody>
          <a:bodyPr/>
          <a:lstStyle/>
          <a:p>
            <a:pPr>
              <a:defRPr/>
            </a:pPr>
            <a:r>
              <a:rPr lang="zh-CN" altLang="en-US" sz="2800" dirty="0" smtClean="0">
                <a:effectLst/>
                <a:latin typeface="Comic Sans MS" panose="030F0702030302020204" pitchFamily="66" charset="0"/>
              </a:rPr>
              <a:t>四、</a:t>
            </a:r>
            <a:r>
              <a:rPr lang="en-US" altLang="zh-CN" sz="2800" dirty="0" smtClean="0">
                <a:effectLst/>
                <a:latin typeface="Comic Sans MS" panose="030F0702030302020204" pitchFamily="66" charset="0"/>
              </a:rPr>
              <a:t> </a:t>
            </a:r>
            <a:r>
              <a:rPr lang="en-US" altLang="zh-CN" sz="2800" dirty="0">
                <a:effectLst/>
                <a:latin typeface="Comic Sans MS" panose="030F0702030302020204" pitchFamily="66" charset="0"/>
              </a:rPr>
              <a:t>FPLA</a:t>
            </a:r>
            <a:endParaRPr lang="en-US" altLang="zh-CN" sz="2800" dirty="0">
              <a:effectLst/>
              <a:latin typeface="Comic Sans MS" panose="030F0702030302020204" pitchFamily="66" charset="0"/>
            </a:endParaRPr>
          </a:p>
        </p:txBody>
      </p:sp>
      <p:pic>
        <p:nvPicPr>
          <p:cNvPr id="69634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5288" y="1257618"/>
            <a:ext cx="3455987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9865" y="991870"/>
            <a:ext cx="4706938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9636" name="Object 5"/>
          <p:cNvGraphicFramePr>
            <a:graphicFrameLocks noChangeAspect="1"/>
          </p:cNvGraphicFramePr>
          <p:nvPr/>
        </p:nvGraphicFramePr>
        <p:xfrm>
          <a:off x="442913" y="4858068"/>
          <a:ext cx="32194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" name="公式" r:id="rId3" imgW="36880800" imgH="10363200" progId="Equation.3">
                  <p:embed/>
                </p:oleObj>
              </mc:Choice>
              <mc:Fallback>
                <p:oleObj name="公式" r:id="rId3" imgW="36880800" imgH="103632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913" y="4858068"/>
                        <a:ext cx="3219450" cy="863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  <a:latin typeface="Comic Sans MS" panose="030F0702030302020204" pitchFamily="66" charset="0"/>
              </a:rPr>
              <a:t>4.7 </a:t>
            </a:r>
            <a:r>
              <a:rPr lang="zh-CN" altLang="en-US" dirty="0" smtClean="0">
                <a:effectLst/>
                <a:latin typeface="Comic Sans MS" panose="030F0702030302020204" pitchFamily="66" charset="0"/>
              </a:rPr>
              <a:t>硬件描述语言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硬件描述语言是描述电子电路的一种方法</a:t>
            </a:r>
            <a:endParaRPr lang="en-US" altLang="zh-CN" dirty="0" smtClean="0"/>
          </a:p>
          <a:p>
            <a:r>
              <a:rPr lang="zh-CN" altLang="en-US" dirty="0" smtClean="0"/>
              <a:t>硬件描述语言在不同层次结构、功能和行为进行描述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硬件描述语言描述组合电路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 一、基本程序结构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二、两种描述方式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三、描述实例</a:t>
            </a:r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effectLst/>
                <a:latin typeface="Comic Sans MS" panose="030F0702030302020204" pitchFamily="66" charset="0"/>
              </a:rPr>
              <a:t>4.8 </a:t>
            </a:r>
            <a:r>
              <a:rPr lang="zh-CN" altLang="en-US" sz="3200" dirty="0" smtClean="0">
                <a:effectLst/>
                <a:latin typeface="Comic Sans MS" panose="030F0702030302020204" pitchFamily="66" charset="0"/>
              </a:rPr>
              <a:t>用可编程通用模块设计组合逻辑电路</a:t>
            </a:r>
            <a:endParaRPr lang="zh-CN" altLang="en-US" sz="3200" dirty="0" smtClean="0">
              <a:effectLst/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步骤：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1.</a:t>
            </a:r>
            <a:r>
              <a:rPr lang="zh-CN" altLang="en-US" dirty="0" smtClean="0"/>
              <a:t>逻辑抽象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2.</a:t>
            </a:r>
            <a:r>
              <a:rPr lang="zh-CN" altLang="en-US" dirty="0" smtClean="0"/>
              <a:t>选定</a:t>
            </a:r>
            <a:r>
              <a:rPr lang="en-US" altLang="zh-CN" dirty="0" smtClean="0"/>
              <a:t>PLD</a:t>
            </a:r>
            <a:r>
              <a:rPr lang="zh-CN" altLang="en-US" dirty="0" smtClean="0"/>
              <a:t>的类型和型号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3.</a:t>
            </a:r>
            <a:r>
              <a:rPr lang="zh-CN" altLang="en-US" dirty="0" smtClean="0"/>
              <a:t>选定开发系统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4.</a:t>
            </a:r>
            <a:r>
              <a:rPr lang="zh-CN" altLang="en-US" dirty="0" smtClean="0"/>
              <a:t>编写计算机输入文件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5.</a:t>
            </a:r>
            <a:r>
              <a:rPr lang="zh-CN" altLang="en-US" dirty="0" smtClean="0"/>
              <a:t>上机运行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6.</a:t>
            </a:r>
            <a:r>
              <a:rPr lang="zh-CN" altLang="en-US" dirty="0" smtClean="0"/>
              <a:t>下载</a:t>
            </a:r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9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-37782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4.9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组合逻辑电路中的竞争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冒险现象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0820" name="Rectangle 4"/>
          <p:cNvSpPr>
            <a:spLocks noGrp="1" noChangeArrowheads="1"/>
          </p:cNvSpPr>
          <p:nvPr>
            <p:ph idx="1"/>
          </p:nvPr>
        </p:nvSpPr>
        <p:spPr>
          <a:xfrm>
            <a:off x="35496" y="908050"/>
            <a:ext cx="9289032" cy="50800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4.9.1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竞争-冒险现象及成因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一、什么是“竞争”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两个输入“同时向相反的逻辑电平变化”，称存在“竞争”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                </a:t>
            </a:r>
            <a:endParaRPr lang="en-US" altLang="zh-CN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		   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二、因“竞争”而可能在输出产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		         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生尖峰脉冲的现象，称为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		         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“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竞争-冒险”。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90821" name="Picture 5" descr="4-4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7544" y="2338209"/>
            <a:ext cx="349250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0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0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90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0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0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90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0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0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290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90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45" name="Picture 5" descr="4-4-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36800" y="929640"/>
            <a:ext cx="6194425" cy="514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1842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98425"/>
            <a:ext cx="8137525" cy="551338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—4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线译码器中的竞争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冒险现象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			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91844" name="Object 4"/>
          <p:cNvGraphicFramePr>
            <a:graphicFrameLocks noChangeAspect="1"/>
          </p:cNvGraphicFramePr>
          <p:nvPr/>
        </p:nvGraphicFramePr>
        <p:xfrm>
          <a:off x="213360" y="3833495"/>
          <a:ext cx="4528185" cy="1158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5" name="公式" r:id="rId2" imgW="60045600" imgH="16764000" progId="Equation.3">
                  <p:embed/>
                </p:oleObj>
              </mc:Choice>
              <mc:Fallback>
                <p:oleObj name="公式" r:id="rId2" imgW="60045600" imgH="167640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360" y="3833495"/>
                        <a:ext cx="4528185" cy="11582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9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9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8" name="Picture 4" descr="4-4-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427859" y="2780928"/>
            <a:ext cx="4392613" cy="329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2866" name="Rectangle 2"/>
          <p:cNvSpPr>
            <a:spLocks noGrp="1" noChangeArrowheads="1"/>
          </p:cNvSpPr>
          <p:nvPr>
            <p:ph idx="1"/>
          </p:nvPr>
        </p:nvSpPr>
        <p:spPr>
          <a:xfrm>
            <a:off x="107950" y="1080770"/>
            <a:ext cx="8748713" cy="53689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一、接入滤波电容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尖峰脉冲很窄，用很小的电容就可将尖峰削弱到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V</a:t>
            </a:r>
            <a:r>
              <a:rPr lang="en-US" altLang="zh-CN" sz="1400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以下。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二、引入选通脉冲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取选通脉冲作用时间，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在电路达到稳定之后，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P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的高电平期的输出信号</a:t>
            </a: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不会出现尖峰。</a:t>
            </a:r>
            <a:endParaRPr lang="zh-CN" altLang="en-US" sz="28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-37782"/>
            <a:ext cx="8229600" cy="884237"/>
          </a:xfrm>
        </p:spPr>
        <p:txBody>
          <a:bodyPr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4.9.3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消除竞争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-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冒险现象的方法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2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2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92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2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2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2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2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2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92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2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2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92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2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2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292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2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2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292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2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2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292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29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907" name="Picture 19" descr="4-4-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27088" y="3226435"/>
            <a:ext cx="4464050" cy="25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3890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851535"/>
            <a:ext cx="8137525" cy="56562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三、修改逻辑设计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93891" name="Object 3"/>
          <p:cNvGraphicFramePr>
            <a:graphicFrameLocks noChangeAspect="1"/>
          </p:cNvGraphicFramePr>
          <p:nvPr/>
        </p:nvGraphicFramePr>
        <p:xfrm>
          <a:off x="1116013" y="1354773"/>
          <a:ext cx="69469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09" name="公式" r:id="rId2" imgW="76200000" imgH="17068800" progId="Equation.3">
                  <p:embed/>
                </p:oleObj>
              </mc:Choice>
              <mc:Fallback>
                <p:oleObj name="公式" r:id="rId2" imgW="76200000" imgH="17068800" progId="Equation.3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6013" y="1354773"/>
                        <a:ext cx="6946900" cy="1511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7" name="Object 9"/>
          <p:cNvGraphicFramePr>
            <a:graphicFrameLocks noChangeAspect="1"/>
          </p:cNvGraphicFramePr>
          <p:nvPr/>
        </p:nvGraphicFramePr>
        <p:xfrm>
          <a:off x="4757738" y="2951798"/>
          <a:ext cx="258127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公式" r:id="rId4" imgW="30784800" imgH="4876800" progId="Equation.3">
                  <p:embed/>
                </p:oleObj>
              </mc:Choice>
              <mc:Fallback>
                <p:oleObj name="公式" r:id="rId4" imgW="30784800" imgH="48768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57738" y="2951798"/>
                        <a:ext cx="2581275" cy="407987"/>
                      </a:xfrm>
                      <a:prstGeom prst="rect">
                        <a:avLst/>
                      </a:prstGeom>
                      <a:solidFill>
                        <a:srgbClr val="FF99FF">
                          <a:alpha val="23137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909" name="Line 21"/>
          <p:cNvSpPr>
            <a:spLocks noChangeShapeType="1"/>
          </p:cNvSpPr>
          <p:nvPr/>
        </p:nvSpPr>
        <p:spPr bwMode="auto">
          <a:xfrm flipH="1">
            <a:off x="1690688" y="5387023"/>
            <a:ext cx="1585912" cy="0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93910" name="Line 22"/>
          <p:cNvSpPr>
            <a:spLocks noChangeShapeType="1"/>
          </p:cNvSpPr>
          <p:nvPr/>
        </p:nvSpPr>
        <p:spPr bwMode="auto">
          <a:xfrm flipH="1" flipV="1">
            <a:off x="1692275" y="3802698"/>
            <a:ext cx="0" cy="1584325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93911" name="Line 23"/>
          <p:cNvSpPr>
            <a:spLocks noChangeShapeType="1"/>
          </p:cNvSpPr>
          <p:nvPr/>
        </p:nvSpPr>
        <p:spPr bwMode="auto">
          <a:xfrm>
            <a:off x="2916238" y="5171123"/>
            <a:ext cx="360362" cy="0"/>
          </a:xfrm>
          <a:prstGeom prst="line">
            <a:avLst/>
          </a:prstGeom>
          <a:noFill/>
          <a:ln w="38100">
            <a:solidFill>
              <a:srgbClr val="FF99CC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93913" name="AutoShape 25"/>
          <p:cNvSpPr>
            <a:spLocks noChangeArrowheads="1"/>
          </p:cNvSpPr>
          <p:nvPr/>
        </p:nvSpPr>
        <p:spPr bwMode="auto">
          <a:xfrm>
            <a:off x="3132138" y="5026660"/>
            <a:ext cx="574675" cy="504825"/>
          </a:xfrm>
          <a:prstGeom prst="flowChartDelay">
            <a:avLst/>
          </a:prstGeom>
          <a:solidFill>
            <a:srgbClr val="FF99CC"/>
          </a:solidFill>
          <a:ln w="38100">
            <a:solidFill>
              <a:srgbClr val="FF99CC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楷体_GB2312" charset="0"/>
            </a:endParaRP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-37782"/>
            <a:ext cx="8229600" cy="884237"/>
          </a:xfrm>
        </p:spPr>
        <p:txBody>
          <a:bodyPr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4.9.3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消除竞争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-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冒险现象的方法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3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3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93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93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3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3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93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3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3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9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3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3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9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3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3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9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3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3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9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29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913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组合逻辑电路 </a:t>
            </a:r>
            <a:r>
              <a:rPr lang="zh-CN" altLang="en-US"/>
              <a:t> 作业题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base"/>
            <a:r>
              <a:rPr lang="zh-CN" altLang="en-US" strike="noStrike" noProof="1"/>
              <a:t>第六版</a:t>
            </a:r>
            <a:endParaRPr lang="zh-CN" altLang="en-US" strike="noStrike" noProof="1"/>
          </a:p>
          <a:p>
            <a:pPr marL="0" indent="0" fontAlgn="base">
              <a:buNone/>
            </a:pPr>
            <a:r>
              <a:rPr lang="zh-CN" altLang="en-US" strike="noStrike" noProof="1"/>
              <a:t>       题</a:t>
            </a:r>
            <a:r>
              <a:rPr lang="en-US" altLang="zh-CN" strike="noStrike" noProof="1"/>
              <a:t>4.6</a:t>
            </a:r>
            <a:r>
              <a:rPr lang="zh-CN" altLang="en-US" strike="noStrike" noProof="1"/>
              <a:t>、题</a:t>
            </a:r>
            <a:r>
              <a:rPr lang="en-US" altLang="zh-CN" strike="noStrike" noProof="1"/>
              <a:t>4.11</a:t>
            </a:r>
            <a:endParaRPr lang="en-US" altLang="zh-CN" strike="noStrike" noProof="1"/>
          </a:p>
          <a:p>
            <a:pPr marL="0" indent="0" fontAlgn="base">
              <a:buNone/>
            </a:pPr>
            <a:r>
              <a:rPr lang="en-US" altLang="zh-CN" strike="noStrike" noProof="1"/>
              <a:t>       </a:t>
            </a:r>
            <a:r>
              <a:rPr lang="zh-CN" altLang="en-US" strike="noStrike" noProof="1"/>
              <a:t>题</a:t>
            </a:r>
            <a:r>
              <a:rPr lang="en-US" altLang="zh-CN" strike="noStrike" noProof="1"/>
              <a:t>4.22</a:t>
            </a:r>
            <a:r>
              <a:rPr lang="zh-CN" altLang="en-US" strike="noStrike" noProof="1"/>
              <a:t>、题</a:t>
            </a:r>
            <a:r>
              <a:rPr lang="en-US" altLang="zh-CN" strike="noStrike" noProof="1"/>
              <a:t>4.28</a:t>
            </a:r>
            <a:endParaRPr lang="en-US" altLang="zh-CN" strike="noStrike" noProof="1"/>
          </a:p>
          <a:p>
            <a:pPr marL="0" indent="0" fontAlgn="base">
              <a:buNone/>
            </a:pPr>
            <a:r>
              <a:rPr lang="zh-CN" altLang="en-US" sz="2400" strike="noStrike" noProof="1"/>
              <a:t>（作业在</a:t>
            </a:r>
            <a:r>
              <a:rPr lang="en-US" altLang="zh-CN" sz="2400" strike="noStrike" noProof="1"/>
              <a:t>10</a:t>
            </a:r>
            <a:r>
              <a:rPr lang="zh-CN" altLang="en-US" sz="2400" strike="noStrike" noProof="1"/>
              <a:t>月</a:t>
            </a:r>
            <a:r>
              <a:rPr lang="en-US" altLang="zh-CN" sz="2400" strike="noStrike" noProof="1"/>
              <a:t>15</a:t>
            </a:r>
            <a:r>
              <a:rPr lang="zh-CN" altLang="en-US" sz="2400" strike="noStrike" noProof="1"/>
              <a:t>日上课前提交。）</a:t>
            </a:r>
            <a:endParaRPr lang="zh-CN" altLang="en-US" sz="2400" strike="noStrike" noProof="1"/>
          </a:p>
          <a:p>
            <a:pPr marL="0" indent="0" fontAlgn="base">
              <a:buNone/>
            </a:pPr>
            <a:endParaRPr lang="en-US" altLang="zh-CN" strike="noStrike" noProof="1"/>
          </a:p>
          <a:p>
            <a:pPr marL="0" indent="0" fontAlgn="base">
              <a:buNone/>
            </a:pPr>
            <a:endParaRPr lang="en-US" altLang="zh-CN" strike="noStrike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3655"/>
            <a:ext cx="8229600" cy="8842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4.3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组合逻辑电路的设计方法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1794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754380"/>
            <a:ext cx="8353425" cy="5472113"/>
          </a:xfrm>
        </p:spPr>
        <p:txBody>
          <a:bodyPr/>
          <a:lstStyle/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一、逻辑抽象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/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分析因果关系，确定输入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输出变量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/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定义逻辑状态的含意（赋值）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/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列出真值表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二、写出函数式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三、选定器件类型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四、根据所选器件：对逻辑式化简（用门）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	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变换（用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MSI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	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或进行相应的描述（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PLD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五、画出逻辑电路图，或下载到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PLD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六、设计验证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r>
              <a:rPr lang="zh-CN" altLang="en-US" sz="2400" dirty="0" smtClean="0">
                <a:solidFill>
                  <a:srgbClr val="B2B2B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七、工艺设计</a:t>
            </a:r>
            <a:endParaRPr lang="en-US" altLang="zh-CN" sz="2400" dirty="0" smtClean="0">
              <a:solidFill>
                <a:srgbClr val="B2B2B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None/>
            </a:pPr>
            <a:endParaRPr lang="zh-CN" alt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1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1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61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1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1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161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1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1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161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1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1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161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1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1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161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1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1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161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1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1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1000"/>
                                        <p:tgtEl>
                                          <p:spTgt spid="161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1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1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161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1755" y="4763"/>
            <a:ext cx="8229600" cy="720725"/>
          </a:xfrm>
        </p:spPr>
        <p:txBody>
          <a:bodyPr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4.3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组合逻辑电路设计一般流程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0" y="1374140"/>
          <a:ext cx="91440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1096625" imgH="4762500" progId="Paint.Picture">
                  <p:embed/>
                </p:oleObj>
              </mc:Choice>
              <mc:Fallback>
                <p:oleObj name="" r:id="rId1" imgW="11096625" imgH="4762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1374140"/>
                        <a:ext cx="9144000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320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设计举例：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812483"/>
            <a:ext cx="7729537" cy="839787"/>
          </a:xfrm>
        </p:spPr>
        <p:txBody>
          <a:bodyPr/>
          <a:lstStyle/>
          <a:p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设计一个监视交通信号灯状态的逻辑电路</a:t>
            </a:r>
            <a:endParaRPr lang="zh-CN" altLang="en-US" sz="2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6282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1331913" y="3404870"/>
            <a:ext cx="5256212" cy="2066925"/>
          </a:xfrm>
          <a:noFill/>
        </p:spPr>
      </p:pic>
      <p:grpSp>
        <p:nvGrpSpPr>
          <p:cNvPr id="11268" name="Group 15"/>
          <p:cNvGrpSpPr/>
          <p:nvPr/>
        </p:nvGrpSpPr>
        <p:grpSpPr bwMode="auto">
          <a:xfrm>
            <a:off x="2051050" y="1315720"/>
            <a:ext cx="3168650" cy="1584325"/>
            <a:chOff x="1474" y="2659"/>
            <a:chExt cx="1996" cy="998"/>
          </a:xfrm>
        </p:grpSpPr>
        <p:sp>
          <p:nvSpPr>
            <p:cNvPr id="162821" name="Rectangle 5"/>
            <p:cNvSpPr>
              <a:spLocks noChangeArrowheads="1"/>
            </p:cNvSpPr>
            <p:nvPr/>
          </p:nvSpPr>
          <p:spPr bwMode="auto">
            <a:xfrm>
              <a:off x="1927" y="2750"/>
              <a:ext cx="1044" cy="907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zh-CN" altLang="en-US" sz="2000" b="1"/>
                <a:t>如果信号灯</a:t>
              </a:r>
              <a:endParaRPr lang="en-US" altLang="zh-CN" sz="2000" b="1"/>
            </a:p>
            <a:p>
              <a:pPr algn="ctr"/>
              <a:r>
                <a:rPr lang="zh-CN" altLang="en-US" sz="2000" b="1"/>
                <a:t>出现故障，</a:t>
              </a:r>
              <a:endParaRPr lang="en-US" altLang="zh-CN" sz="2000" b="1"/>
            </a:p>
            <a:p>
              <a:pPr algn="ctr"/>
              <a:r>
                <a:rPr lang="en-US" altLang="zh-CN" sz="2000" b="1"/>
                <a:t>Z</a:t>
              </a:r>
              <a:r>
                <a:rPr lang="zh-CN" altLang="en-US" sz="2000" b="1"/>
                <a:t>为</a:t>
              </a:r>
              <a:r>
                <a:rPr lang="en-US" altLang="zh-CN" sz="2000" b="1"/>
                <a:t>1</a:t>
              </a:r>
              <a:endParaRPr lang="en-US" altLang="zh-CN" sz="2000" b="1"/>
            </a:p>
          </p:txBody>
        </p:sp>
        <p:sp>
          <p:nvSpPr>
            <p:cNvPr id="162822" name="Line 6"/>
            <p:cNvSpPr>
              <a:spLocks noChangeShapeType="1"/>
            </p:cNvSpPr>
            <p:nvPr/>
          </p:nvSpPr>
          <p:spPr bwMode="auto">
            <a:xfrm>
              <a:off x="1474" y="2886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162823" name="Line 7"/>
            <p:cNvSpPr>
              <a:spLocks noChangeShapeType="1"/>
            </p:cNvSpPr>
            <p:nvPr/>
          </p:nvSpPr>
          <p:spPr bwMode="auto">
            <a:xfrm>
              <a:off x="1474" y="3158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162824" name="Line 8"/>
            <p:cNvSpPr>
              <a:spLocks noChangeShapeType="1"/>
            </p:cNvSpPr>
            <p:nvPr/>
          </p:nvSpPr>
          <p:spPr bwMode="auto">
            <a:xfrm>
              <a:off x="1474" y="3430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162825" name="Line 9"/>
            <p:cNvSpPr>
              <a:spLocks noChangeShapeType="1"/>
            </p:cNvSpPr>
            <p:nvPr/>
          </p:nvSpPr>
          <p:spPr bwMode="auto">
            <a:xfrm>
              <a:off x="2971" y="3158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楷体_GB2312" charset="0"/>
              </a:endParaRPr>
            </a:p>
          </p:txBody>
        </p:sp>
        <p:sp>
          <p:nvSpPr>
            <p:cNvPr id="162826" name="Text Box 10"/>
            <p:cNvSpPr txBox="1">
              <a:spLocks noChangeArrowheads="1"/>
            </p:cNvSpPr>
            <p:nvPr/>
          </p:nvSpPr>
          <p:spPr bwMode="auto">
            <a:xfrm>
              <a:off x="1519" y="2659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R</a:t>
              </a:r>
              <a:endParaRPr lang="en-US" altLang="zh-CN"/>
            </a:p>
          </p:txBody>
        </p:sp>
        <p:sp>
          <p:nvSpPr>
            <p:cNvPr id="162828" name="Text Box 12"/>
            <p:cNvSpPr txBox="1">
              <a:spLocks noChangeArrowheads="1"/>
            </p:cNvSpPr>
            <p:nvPr/>
          </p:nvSpPr>
          <p:spPr bwMode="auto">
            <a:xfrm>
              <a:off x="1519" y="2931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A</a:t>
              </a:r>
              <a:endParaRPr lang="en-US" altLang="zh-CN"/>
            </a:p>
          </p:txBody>
        </p:sp>
        <p:sp>
          <p:nvSpPr>
            <p:cNvPr id="162829" name="Text Box 13"/>
            <p:cNvSpPr txBox="1">
              <a:spLocks noChangeArrowheads="1"/>
            </p:cNvSpPr>
            <p:nvPr/>
          </p:nvSpPr>
          <p:spPr bwMode="auto">
            <a:xfrm>
              <a:off x="1519" y="3244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G</a:t>
              </a:r>
              <a:endParaRPr lang="en-US" altLang="zh-CN"/>
            </a:p>
          </p:txBody>
        </p:sp>
        <p:sp>
          <p:nvSpPr>
            <p:cNvPr id="162830" name="Text Box 14"/>
            <p:cNvSpPr txBox="1">
              <a:spLocks noChangeArrowheads="1"/>
            </p:cNvSpPr>
            <p:nvPr/>
          </p:nvSpPr>
          <p:spPr bwMode="auto">
            <a:xfrm>
              <a:off x="3016" y="288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Z</a:t>
              </a:r>
              <a:endParaRPr lang="en-US" altLang="zh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ue090823">
  <a:themeElements>
    <a:clrScheme name="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7B7"/>
      </a:accent6>
      <a:hlink>
        <a:srgbClr val="FF5050"/>
      </a:hlink>
      <a:folHlink>
        <a:srgbClr val="FF9900"/>
      </a:folHlink>
    </a:clrScheme>
    <a:fontScheme name="">
      <a:majorFont>
        <a:latin typeface="方正大黑简体"/>
        <a:ea typeface="方正大黑简体"/>
        <a:cs typeface=""/>
      </a:majorFont>
      <a:minorFont>
        <a:latin typeface="方正大黑简体"/>
        <a:ea typeface="方正大黑简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Blue09082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09082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09082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Blue090823</Template>
  <TotalTime>0</TotalTime>
  <Words>5573</Words>
  <Application>WPS 演示</Application>
  <PresentationFormat>全屏显示(4:3)</PresentationFormat>
  <Paragraphs>2524</Paragraphs>
  <Slides>69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75</vt:i4>
      </vt:variant>
      <vt:variant>
        <vt:lpstr>幻灯片标题</vt:lpstr>
      </vt:variant>
      <vt:variant>
        <vt:i4>69</vt:i4>
      </vt:variant>
    </vt:vector>
  </HeadingPairs>
  <TitlesOfParts>
    <vt:vector size="163" baseType="lpstr">
      <vt:lpstr>Arial</vt:lpstr>
      <vt:lpstr>宋体</vt:lpstr>
      <vt:lpstr>Wingdings</vt:lpstr>
      <vt:lpstr>方正大黑简体</vt:lpstr>
      <vt:lpstr>黑体</vt:lpstr>
      <vt:lpstr>创艺简中圆</vt:lpstr>
      <vt:lpstr>华文楷体</vt:lpstr>
      <vt:lpstr>楷体_GB2312</vt:lpstr>
      <vt:lpstr>Times New Roman</vt:lpstr>
      <vt:lpstr>Comic Sans MS</vt:lpstr>
      <vt:lpstr>楷体_GB2312</vt:lpstr>
      <vt:lpstr>新宋体</vt:lpstr>
      <vt:lpstr>微软雅黑</vt:lpstr>
      <vt:lpstr>Arial Unicode MS</vt:lpstr>
      <vt:lpstr>Dotum</vt:lpstr>
      <vt:lpstr>Malgun Gothic</vt:lpstr>
      <vt:lpstr>Wingdings</vt:lpstr>
      <vt:lpstr>方正舒体</vt:lpstr>
      <vt:lpstr>Blue090823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Paint.Picture</vt:lpstr>
      <vt:lpstr>PowerPoint 演示文稿</vt:lpstr>
      <vt:lpstr>数字逻辑</vt:lpstr>
      <vt:lpstr>PowerPoint 演示文稿</vt:lpstr>
      <vt:lpstr>PowerPoint 演示文稿</vt:lpstr>
      <vt:lpstr>PowerPoint 演示文稿</vt:lpstr>
      <vt:lpstr>PowerPoint 演示文稿</vt:lpstr>
      <vt:lpstr>4.3组合逻辑电路的设计方法</vt:lpstr>
      <vt:lpstr>4.3组合逻辑电路设计一般流程</vt:lpstr>
      <vt:lpstr>设计举例：</vt:lpstr>
      <vt:lpstr>设计举例：</vt:lpstr>
      <vt:lpstr>设计举例：</vt:lpstr>
      <vt:lpstr>设计举例：</vt:lpstr>
      <vt:lpstr>4.4 若干常用组合逻辑电路</vt:lpstr>
      <vt:lpstr>一、普通编码器</vt:lpstr>
      <vt:lpstr>利用无关项化简，得：</vt:lpstr>
      <vt:lpstr>二、优先编码器</vt:lpstr>
      <vt:lpstr>实例： 74HC148</vt:lpstr>
      <vt:lpstr>选通信号</vt:lpstr>
      <vt:lpstr>附 加 输 出 信 号</vt:lpstr>
      <vt:lpstr>PowerPoint 演示文稿</vt:lpstr>
      <vt:lpstr>PowerPoint 演示文稿</vt:lpstr>
      <vt:lpstr>三、二-十进制优先编码器</vt:lpstr>
      <vt:lpstr>三、二-十进制优先编码器</vt:lpstr>
      <vt:lpstr>4.4.2 译码器</vt:lpstr>
      <vt:lpstr>真值表                         逻辑表达式：</vt:lpstr>
      <vt:lpstr>集成译码器实例：74HC138</vt:lpstr>
      <vt:lpstr>74HC138的功能表：</vt:lpstr>
      <vt:lpstr>二、二—十进制译码器</vt:lpstr>
      <vt:lpstr>三、显示译码器</vt:lpstr>
      <vt:lpstr>PowerPoint 演示文稿</vt:lpstr>
      <vt:lpstr>真值表               卡诺图</vt:lpstr>
      <vt:lpstr>BCD－七段显示译码器7448的逻辑图</vt:lpstr>
      <vt:lpstr>7448的附加控制信号：（1）</vt:lpstr>
      <vt:lpstr>7448的附加控制信号：（2）</vt:lpstr>
      <vt:lpstr>7448的附加控制信号：（3）</vt:lpstr>
      <vt:lpstr>7448的输入输出电路</vt:lpstr>
      <vt:lpstr>例：利用      和       的配合，实现多位显示系统的灭零控制 </vt:lpstr>
      <vt:lpstr>PowerPoint 演示文稿</vt:lpstr>
      <vt:lpstr>PowerPoint 演示文稿</vt:lpstr>
      <vt:lpstr>4.4.4 加法器</vt:lpstr>
      <vt:lpstr>PowerPoint 演示文稿</vt:lpstr>
      <vt:lpstr>二、多位加法器</vt:lpstr>
      <vt:lpstr>二、多位加法器</vt:lpstr>
      <vt:lpstr>二、多位加法器</vt:lpstr>
      <vt:lpstr>4.4.5 数值比较器</vt:lpstr>
      <vt:lpstr>二、多位数值比较器</vt:lpstr>
      <vt:lpstr>2. 集成电路CC14585   实现4位二进制数的比较</vt:lpstr>
      <vt:lpstr>4.5 层次化和模块化的设计方法</vt:lpstr>
      <vt:lpstr>例4.5.1 </vt:lpstr>
      <vt:lpstr>PowerPoint 演示文稿</vt:lpstr>
      <vt:lpstr>PowerPoint 演示文稿</vt:lpstr>
      <vt:lpstr>PowerPoint 演示文稿</vt:lpstr>
      <vt:lpstr>例4.5.2 </vt:lpstr>
      <vt:lpstr>例4.5.2 </vt:lpstr>
      <vt:lpstr>例4.5.3  用两片74HC85组成一个8位数值比较器</vt:lpstr>
      <vt:lpstr>例4.5.4 用4选1数据选择器实现例4.3.1交通信号灯监视电路</vt:lpstr>
      <vt:lpstr>4.6 可编程逻辑器件 （PLD, Programmable Logic Device）</vt:lpstr>
      <vt:lpstr>PowerPoint 演示文稿</vt:lpstr>
      <vt:lpstr>PowerPoint 演示文稿</vt:lpstr>
      <vt:lpstr>三、LSI中用的逻辑图符号</vt:lpstr>
      <vt:lpstr>四、  FPLA</vt:lpstr>
      <vt:lpstr>四、 FPLA</vt:lpstr>
      <vt:lpstr>4.7 硬件描述语言</vt:lpstr>
      <vt:lpstr>4.8 用可编程通用模块设计组合逻辑电路</vt:lpstr>
      <vt:lpstr>4.9 组合逻辑电路中的竞争-冒险现象</vt:lpstr>
      <vt:lpstr>PowerPoint 演示文稿</vt:lpstr>
      <vt:lpstr>4.9.3 消除竞争-冒险现象的方法</vt:lpstr>
      <vt:lpstr>4.9.3 消除竞争-冒险现象的方法</vt:lpstr>
      <vt:lpstr>组合逻辑电路  作业题</vt:lpstr>
    </vt:vector>
  </TitlesOfParts>
  <Company>桂电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绪论</dc:title>
  <dc:creator>折建章</dc:creator>
  <dc:description>计算机大类
2016级本科
2017-2018_1
1710080、1710081</dc:description>
  <dc:subject>数字逻辑</dc:subject>
  <cp:lastModifiedBy>Stephone She</cp:lastModifiedBy>
  <cp:revision>141</cp:revision>
  <dcterms:created xsi:type="dcterms:W3CDTF">2016-06-04T11:10:00Z</dcterms:created>
  <dcterms:modified xsi:type="dcterms:W3CDTF">2019-10-10T05:33:53Z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2052-11.1.0.9098</vt:lpwstr>
  </property>
</Properties>
</file>